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69" r:id="rId3"/>
  </p:sldMasterIdLst>
  <p:notesMasterIdLst>
    <p:notesMasterId r:id="rId56"/>
  </p:notesMasterIdLst>
  <p:sldIdLst>
    <p:sldId id="262" r:id="rId4"/>
    <p:sldId id="257" r:id="rId5"/>
    <p:sldId id="259" r:id="rId6"/>
    <p:sldId id="1041" r:id="rId7"/>
    <p:sldId id="1026" r:id="rId8"/>
    <p:sldId id="1016" r:id="rId9"/>
    <p:sldId id="1035" r:id="rId10"/>
    <p:sldId id="258" r:id="rId11"/>
    <p:sldId id="1027" r:id="rId12"/>
    <p:sldId id="269" r:id="rId13"/>
    <p:sldId id="1031" r:id="rId14"/>
    <p:sldId id="1020" r:id="rId15"/>
    <p:sldId id="1036" r:id="rId16"/>
    <p:sldId id="1019" r:id="rId17"/>
    <p:sldId id="1030" r:id="rId18"/>
    <p:sldId id="979" r:id="rId19"/>
    <p:sldId id="981" r:id="rId20"/>
    <p:sldId id="1039" r:id="rId21"/>
    <p:sldId id="988" r:id="rId22"/>
    <p:sldId id="978" r:id="rId23"/>
    <p:sldId id="973" r:id="rId24"/>
    <p:sldId id="982" r:id="rId25"/>
    <p:sldId id="997" r:id="rId26"/>
    <p:sldId id="1003" r:id="rId27"/>
    <p:sldId id="1004" r:id="rId28"/>
    <p:sldId id="1005" r:id="rId29"/>
    <p:sldId id="1013" r:id="rId30"/>
    <p:sldId id="1015" r:id="rId31"/>
    <p:sldId id="1040" r:id="rId32"/>
    <p:sldId id="1001" r:id="rId33"/>
    <p:sldId id="1002" r:id="rId34"/>
    <p:sldId id="1006" r:id="rId35"/>
    <p:sldId id="1009" r:id="rId36"/>
    <p:sldId id="1008" r:id="rId37"/>
    <p:sldId id="1007" r:id="rId38"/>
    <p:sldId id="1010" r:id="rId39"/>
    <p:sldId id="1012" r:id="rId40"/>
    <p:sldId id="984" r:id="rId41"/>
    <p:sldId id="1033" r:id="rId42"/>
    <p:sldId id="1021" r:id="rId43"/>
    <p:sldId id="1023" r:id="rId44"/>
    <p:sldId id="1028" r:id="rId45"/>
    <p:sldId id="1034" r:id="rId46"/>
    <p:sldId id="1037" r:id="rId47"/>
    <p:sldId id="1022" r:id="rId48"/>
    <p:sldId id="1032" r:id="rId49"/>
    <p:sldId id="261" r:id="rId50"/>
    <p:sldId id="270" r:id="rId51"/>
    <p:sldId id="1025" r:id="rId52"/>
    <p:sldId id="1017" r:id="rId53"/>
    <p:sldId id="273" r:id="rId54"/>
    <p:sldId id="1042" r:id="rId5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AA4C7CA3-98F4-469A-BD0F-9852939F2D3D}">
          <p14:sldIdLst/>
        </p14:section>
        <p14:section name="Entwurf Folien Infoveranstaltung" id="{CC73E84C-2592-4129-8CB6-5E7F3D0A4499}">
          <p14:sldIdLst>
            <p14:sldId id="262"/>
            <p14:sldId id="257"/>
            <p14:sldId id="259"/>
            <p14:sldId id="1041"/>
            <p14:sldId id="1026"/>
            <p14:sldId id="1016"/>
            <p14:sldId id="1035"/>
            <p14:sldId id="258"/>
            <p14:sldId id="1027"/>
            <p14:sldId id="269"/>
            <p14:sldId id="1031"/>
            <p14:sldId id="1020"/>
            <p14:sldId id="1036"/>
            <p14:sldId id="1019"/>
            <p14:sldId id="1030"/>
            <p14:sldId id="979"/>
            <p14:sldId id="981"/>
            <p14:sldId id="1039"/>
            <p14:sldId id="988"/>
            <p14:sldId id="978"/>
            <p14:sldId id="973"/>
            <p14:sldId id="982"/>
            <p14:sldId id="997"/>
            <p14:sldId id="1003"/>
            <p14:sldId id="1004"/>
            <p14:sldId id="1005"/>
            <p14:sldId id="1013"/>
            <p14:sldId id="1015"/>
            <p14:sldId id="1040"/>
            <p14:sldId id="1001"/>
            <p14:sldId id="1002"/>
            <p14:sldId id="1006"/>
            <p14:sldId id="1009"/>
            <p14:sldId id="1008"/>
            <p14:sldId id="1007"/>
            <p14:sldId id="1010"/>
            <p14:sldId id="1012"/>
            <p14:sldId id="984"/>
            <p14:sldId id="1033"/>
            <p14:sldId id="1021"/>
            <p14:sldId id="1023"/>
            <p14:sldId id="1028"/>
            <p14:sldId id="1034"/>
            <p14:sldId id="1037"/>
            <p14:sldId id="1022"/>
            <p14:sldId id="1032"/>
            <p14:sldId id="261"/>
            <p14:sldId id="270"/>
            <p14:sldId id="1025"/>
            <p14:sldId id="1017"/>
            <p14:sldId id="273"/>
            <p14:sldId id="104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DA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5" autoAdjust="0"/>
    <p:restoredTop sz="95082" autoAdjust="0"/>
  </p:normalViewPr>
  <p:slideViewPr>
    <p:cSldViewPr snapToGrid="0">
      <p:cViewPr varScale="1">
        <p:scale>
          <a:sx n="76" d="100"/>
          <a:sy n="76" d="100"/>
        </p:scale>
        <p:origin x="869" y="5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16C91A-4F89-46E3-86A8-B265AC9CBA40}"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n-US"/>
        </a:p>
      </dgm:t>
    </dgm:pt>
    <dgm:pt modelId="{412F08EB-3D2D-4462-A9FE-14E86CF95AFD}">
      <dgm:prSet custT="1"/>
      <dgm:spPr>
        <a:ln>
          <a:solidFill>
            <a:srgbClr val="C4DAD6"/>
          </a:solidFill>
        </a:ln>
      </dgm:spPr>
      <dgm:t>
        <a:bodyPr/>
        <a:lstStyle/>
        <a:p>
          <a:pPr algn="ctr"/>
          <a:r>
            <a:rPr lang="de-DE" sz="2000" kern="1200">
              <a:solidFill>
                <a:prstClr val="black">
                  <a:hueOff val="0"/>
                  <a:satOff val="0"/>
                  <a:lumOff val="0"/>
                  <a:alphaOff val="0"/>
                </a:prstClr>
              </a:solidFill>
              <a:latin typeface="Aptos" panose="02110004020202020204"/>
              <a:ea typeface="+mn-ea"/>
              <a:cs typeface="+mn-cs"/>
            </a:rPr>
            <a:t>Rund </a:t>
          </a:r>
          <a:r>
            <a:rPr lang="de-DE" sz="2000" b="1" kern="1200">
              <a:solidFill>
                <a:prstClr val="black">
                  <a:hueOff val="0"/>
                  <a:satOff val="0"/>
                  <a:lumOff val="0"/>
                  <a:alphaOff val="0"/>
                </a:prstClr>
              </a:solidFill>
              <a:latin typeface="Aptos" panose="02110004020202020204"/>
              <a:ea typeface="+mn-ea"/>
              <a:cs typeface="+mn-cs"/>
            </a:rPr>
            <a:t>1,3 Millionen Menschen</a:t>
          </a:r>
          <a:r>
            <a:rPr lang="de-DE" sz="2000" kern="1200">
              <a:solidFill>
                <a:prstClr val="black">
                  <a:hueOff val="0"/>
                  <a:satOff val="0"/>
                  <a:lumOff val="0"/>
                  <a:alphaOff val="0"/>
                </a:prstClr>
              </a:solidFill>
              <a:latin typeface="Aptos" panose="02110004020202020204"/>
              <a:ea typeface="+mn-ea"/>
              <a:cs typeface="+mn-cs"/>
            </a:rPr>
            <a:t> in der Schweiz übernehmen die Pflege von Angehörigen.</a:t>
          </a:r>
          <a:endParaRPr lang="en-US" sz="2000" kern="1200" dirty="0">
            <a:solidFill>
              <a:prstClr val="black">
                <a:hueOff val="0"/>
                <a:satOff val="0"/>
                <a:lumOff val="0"/>
                <a:alphaOff val="0"/>
              </a:prstClr>
            </a:solidFill>
            <a:latin typeface="Aptos" panose="02110004020202020204"/>
            <a:ea typeface="+mn-ea"/>
            <a:cs typeface="+mn-cs"/>
          </a:endParaRPr>
        </a:p>
      </dgm:t>
    </dgm:pt>
    <dgm:pt modelId="{3C3E793B-C2A0-41FC-A9A5-21C0E059FACD}" type="parTrans" cxnId="{A1045786-83B4-4FC2-9C0F-02665632C444}">
      <dgm:prSet/>
      <dgm:spPr/>
      <dgm:t>
        <a:bodyPr/>
        <a:lstStyle/>
        <a:p>
          <a:pPr algn="ctr"/>
          <a:endParaRPr lang="en-US" sz="1100"/>
        </a:p>
      </dgm:t>
    </dgm:pt>
    <dgm:pt modelId="{073AB870-DE55-4048-8A78-35B50C87CE6F}" type="sibTrans" cxnId="{A1045786-83B4-4FC2-9C0F-02665632C444}">
      <dgm:prSet/>
      <dgm:spPr/>
      <dgm:t>
        <a:bodyPr/>
        <a:lstStyle/>
        <a:p>
          <a:pPr algn="ctr"/>
          <a:endParaRPr lang="en-US" sz="1100"/>
        </a:p>
      </dgm:t>
    </dgm:pt>
    <dgm:pt modelId="{E7BB10DB-4E39-4731-9BE0-8E3745995718}">
      <dgm:prSet custT="1"/>
      <dgm:spPr>
        <a:ln>
          <a:solidFill>
            <a:srgbClr val="C4DAD6"/>
          </a:solidFill>
        </a:ln>
      </dgm:spPr>
      <dgm:t>
        <a:bodyPr/>
        <a:lstStyle/>
        <a:p>
          <a:pPr algn="ctr"/>
          <a:r>
            <a:rPr lang="de-DE" sz="2000" kern="1200">
              <a:solidFill>
                <a:prstClr val="black">
                  <a:hueOff val="0"/>
                  <a:satOff val="0"/>
                  <a:lumOff val="0"/>
                  <a:alphaOff val="0"/>
                </a:prstClr>
              </a:solidFill>
              <a:latin typeface="Aptos" panose="02110004020202020204"/>
              <a:ea typeface="+mn-ea"/>
              <a:cs typeface="+mn-cs"/>
            </a:rPr>
            <a:t>Die Versorgung von Nahestehenden stellt </a:t>
          </a:r>
          <a:br>
            <a:rPr lang="de-DE" sz="2000" kern="1200">
              <a:solidFill>
                <a:prstClr val="black">
                  <a:hueOff val="0"/>
                  <a:satOff val="0"/>
                  <a:lumOff val="0"/>
                  <a:alphaOff val="0"/>
                </a:prstClr>
              </a:solidFill>
              <a:latin typeface="Aptos" panose="02110004020202020204"/>
              <a:ea typeface="+mn-ea"/>
              <a:cs typeface="+mn-cs"/>
            </a:rPr>
          </a:br>
          <a:r>
            <a:rPr lang="de-DE" sz="2000" kern="1200">
              <a:solidFill>
                <a:prstClr val="black">
                  <a:hueOff val="0"/>
                  <a:satOff val="0"/>
                  <a:lumOff val="0"/>
                  <a:alphaOff val="0"/>
                </a:prstClr>
              </a:solidFill>
              <a:latin typeface="Aptos" panose="02110004020202020204"/>
              <a:ea typeface="+mn-ea"/>
              <a:cs typeface="+mn-cs"/>
            </a:rPr>
            <a:t>erhebliche </a:t>
          </a:r>
          <a:r>
            <a:rPr lang="de-DE" sz="2000" b="1" kern="1200">
              <a:solidFill>
                <a:prstClr val="black">
                  <a:hueOff val="0"/>
                  <a:satOff val="0"/>
                  <a:lumOff val="0"/>
                  <a:alphaOff val="0"/>
                </a:prstClr>
              </a:solidFill>
              <a:latin typeface="Aptos" panose="02110004020202020204"/>
              <a:ea typeface="+mn-ea"/>
              <a:cs typeface="+mn-cs"/>
            </a:rPr>
            <a:t>physische und psychische Belastung </a:t>
          </a:r>
          <a:r>
            <a:rPr lang="de-DE" sz="2000" kern="1200">
              <a:solidFill>
                <a:prstClr val="black">
                  <a:hueOff val="0"/>
                  <a:satOff val="0"/>
                  <a:lumOff val="0"/>
                  <a:alphaOff val="0"/>
                </a:prstClr>
              </a:solidFill>
              <a:latin typeface="Aptos" panose="02110004020202020204"/>
              <a:ea typeface="+mn-ea"/>
              <a:cs typeface="+mn-cs"/>
            </a:rPr>
            <a:t>dar.</a:t>
          </a:r>
          <a:endParaRPr lang="en-US" sz="2000" kern="1200" dirty="0">
            <a:solidFill>
              <a:prstClr val="black">
                <a:hueOff val="0"/>
                <a:satOff val="0"/>
                <a:lumOff val="0"/>
                <a:alphaOff val="0"/>
              </a:prstClr>
            </a:solidFill>
            <a:latin typeface="Aptos" panose="02110004020202020204"/>
            <a:ea typeface="+mn-ea"/>
            <a:cs typeface="+mn-cs"/>
          </a:endParaRPr>
        </a:p>
      </dgm:t>
    </dgm:pt>
    <dgm:pt modelId="{43F56660-7419-4CCB-A36B-7774C802274F}" type="parTrans" cxnId="{4986BBEF-6C5E-439E-B9E1-FE786AF12352}">
      <dgm:prSet/>
      <dgm:spPr/>
      <dgm:t>
        <a:bodyPr/>
        <a:lstStyle/>
        <a:p>
          <a:pPr algn="ctr"/>
          <a:endParaRPr lang="en-US" sz="1100"/>
        </a:p>
      </dgm:t>
    </dgm:pt>
    <dgm:pt modelId="{FD12077F-FCAC-4A31-9297-CD378FAA9F98}" type="sibTrans" cxnId="{4986BBEF-6C5E-439E-B9E1-FE786AF12352}">
      <dgm:prSet/>
      <dgm:spPr/>
      <dgm:t>
        <a:bodyPr/>
        <a:lstStyle/>
        <a:p>
          <a:pPr algn="ctr"/>
          <a:endParaRPr lang="en-US" sz="1100"/>
        </a:p>
      </dgm:t>
    </dgm:pt>
    <dgm:pt modelId="{BC1E8162-CC1F-491B-8F35-EFFFE21E994A}">
      <dgm:prSet custT="1"/>
      <dgm:spPr/>
      <dgm:t>
        <a:bodyPr/>
        <a:lstStyle/>
        <a:p>
          <a:pPr algn="ctr">
            <a:lnSpc>
              <a:spcPct val="100000"/>
            </a:lnSpc>
            <a:spcBef>
              <a:spcPts val="0"/>
            </a:spcBef>
            <a:spcAft>
              <a:spcPts val="1800"/>
            </a:spcAft>
          </a:pPr>
          <a:r>
            <a:rPr lang="de-DE" sz="2000"/>
            <a:t>Viele pflegende Angehörige sind </a:t>
          </a:r>
          <a:r>
            <a:rPr lang="de-DE" sz="2000" b="1"/>
            <a:t>berufstätig</a:t>
          </a:r>
          <a:r>
            <a:rPr lang="de-DE" sz="2000"/>
            <a:t>! (Vereinbarkeit)</a:t>
          </a:r>
          <a:endParaRPr lang="en-US" sz="2000" dirty="0"/>
        </a:p>
      </dgm:t>
    </dgm:pt>
    <dgm:pt modelId="{615D3537-22E5-48B5-A71E-5F35F722C82D}" type="parTrans" cxnId="{CD334B74-6726-4116-9B22-9EC949FF9FF7}">
      <dgm:prSet/>
      <dgm:spPr/>
      <dgm:t>
        <a:bodyPr/>
        <a:lstStyle/>
        <a:p>
          <a:pPr algn="ctr"/>
          <a:endParaRPr lang="en-US" sz="1100"/>
        </a:p>
      </dgm:t>
    </dgm:pt>
    <dgm:pt modelId="{30B016FF-7BBA-4C2D-8F93-2513FC20E9A9}" type="sibTrans" cxnId="{CD334B74-6726-4116-9B22-9EC949FF9FF7}">
      <dgm:prSet/>
      <dgm:spPr/>
      <dgm:t>
        <a:bodyPr/>
        <a:lstStyle/>
        <a:p>
          <a:pPr algn="ctr"/>
          <a:endParaRPr lang="en-US" sz="1100"/>
        </a:p>
      </dgm:t>
    </dgm:pt>
    <dgm:pt modelId="{FB5B9611-27F2-46F3-BB75-88B423295EDB}" type="pres">
      <dgm:prSet presAssocID="{6216C91A-4F89-46E3-86A8-B265AC9CBA40}" presName="hierChild1" presStyleCnt="0">
        <dgm:presLayoutVars>
          <dgm:chPref val="1"/>
          <dgm:dir/>
          <dgm:animOne val="branch"/>
          <dgm:animLvl val="lvl"/>
          <dgm:resizeHandles/>
        </dgm:presLayoutVars>
      </dgm:prSet>
      <dgm:spPr/>
    </dgm:pt>
    <dgm:pt modelId="{EE70526D-84B4-4B63-B5A2-087FA3A1055D}" type="pres">
      <dgm:prSet presAssocID="{412F08EB-3D2D-4462-A9FE-14E86CF95AFD}" presName="hierRoot1" presStyleCnt="0"/>
      <dgm:spPr/>
    </dgm:pt>
    <dgm:pt modelId="{760CD502-4B2D-46FE-BAA5-EF40441A545F}" type="pres">
      <dgm:prSet presAssocID="{412F08EB-3D2D-4462-A9FE-14E86CF95AFD}" presName="composite" presStyleCnt="0"/>
      <dgm:spPr/>
    </dgm:pt>
    <dgm:pt modelId="{80085AB5-16A6-4F29-A132-F3ECA3A28FE4}" type="pres">
      <dgm:prSet presAssocID="{412F08EB-3D2D-4462-A9FE-14E86CF95AFD}" presName="background" presStyleLbl="node0" presStyleIdx="0" presStyleCnt="3"/>
      <dgm:spPr>
        <a:solidFill>
          <a:schemeClr val="tx2">
            <a:lumMod val="10000"/>
            <a:lumOff val="90000"/>
          </a:schemeClr>
        </a:solidFill>
        <a:ln>
          <a:solidFill>
            <a:schemeClr val="tx2">
              <a:lumMod val="10000"/>
              <a:lumOff val="90000"/>
            </a:schemeClr>
          </a:solidFill>
        </a:ln>
      </dgm:spPr>
    </dgm:pt>
    <dgm:pt modelId="{48A05132-6222-43C1-B729-589B8FB916DB}" type="pres">
      <dgm:prSet presAssocID="{412F08EB-3D2D-4462-A9FE-14E86CF95AFD}" presName="text" presStyleLbl="fgAcc0" presStyleIdx="0" presStyleCnt="3">
        <dgm:presLayoutVars>
          <dgm:chPref val="3"/>
        </dgm:presLayoutVars>
      </dgm:prSet>
      <dgm:spPr/>
    </dgm:pt>
    <dgm:pt modelId="{0C7BD714-6F0C-442D-AC53-C571C66CB111}" type="pres">
      <dgm:prSet presAssocID="{412F08EB-3D2D-4462-A9FE-14E86CF95AFD}" presName="hierChild2" presStyleCnt="0"/>
      <dgm:spPr/>
    </dgm:pt>
    <dgm:pt modelId="{DAA42117-4242-445E-8DAF-BAD00A256789}" type="pres">
      <dgm:prSet presAssocID="{E7BB10DB-4E39-4731-9BE0-8E3745995718}" presName="hierRoot1" presStyleCnt="0"/>
      <dgm:spPr/>
    </dgm:pt>
    <dgm:pt modelId="{65068CEB-3EC3-4093-9AB4-B7EED94306EC}" type="pres">
      <dgm:prSet presAssocID="{E7BB10DB-4E39-4731-9BE0-8E3745995718}" presName="composite" presStyleCnt="0"/>
      <dgm:spPr/>
    </dgm:pt>
    <dgm:pt modelId="{A320A16D-8364-4DF8-A368-2702DCA05E68}" type="pres">
      <dgm:prSet presAssocID="{E7BB10DB-4E39-4731-9BE0-8E3745995718}" presName="background" presStyleLbl="node0" presStyleIdx="1" presStyleCnt="3"/>
      <dgm:spPr>
        <a:solidFill>
          <a:schemeClr val="accent5">
            <a:lumMod val="20000"/>
            <a:lumOff val="80000"/>
          </a:schemeClr>
        </a:solidFill>
      </dgm:spPr>
    </dgm:pt>
    <dgm:pt modelId="{8628D59F-000C-40E3-A0EB-9399BC5ED094}" type="pres">
      <dgm:prSet presAssocID="{E7BB10DB-4E39-4731-9BE0-8E3745995718}" presName="text" presStyleLbl="fgAcc0" presStyleIdx="1" presStyleCnt="3">
        <dgm:presLayoutVars>
          <dgm:chPref val="3"/>
        </dgm:presLayoutVars>
      </dgm:prSet>
      <dgm:spPr/>
    </dgm:pt>
    <dgm:pt modelId="{686064F9-7410-42DC-8FE6-EA1939881B74}" type="pres">
      <dgm:prSet presAssocID="{E7BB10DB-4E39-4731-9BE0-8E3745995718}" presName="hierChild2" presStyleCnt="0"/>
      <dgm:spPr/>
    </dgm:pt>
    <dgm:pt modelId="{2B16713C-A462-4B38-99FD-58194295849C}" type="pres">
      <dgm:prSet presAssocID="{BC1E8162-CC1F-491B-8F35-EFFFE21E994A}" presName="hierRoot1" presStyleCnt="0"/>
      <dgm:spPr/>
    </dgm:pt>
    <dgm:pt modelId="{43D083AF-1A50-4070-9D5E-BC69869E9FDF}" type="pres">
      <dgm:prSet presAssocID="{BC1E8162-CC1F-491B-8F35-EFFFE21E994A}" presName="composite" presStyleCnt="0"/>
      <dgm:spPr/>
    </dgm:pt>
    <dgm:pt modelId="{4CA4BB4C-046C-4620-88C4-2299B197388A}" type="pres">
      <dgm:prSet presAssocID="{BC1E8162-CC1F-491B-8F35-EFFFE21E994A}" presName="background" presStyleLbl="node0" presStyleIdx="2" presStyleCnt="3"/>
      <dgm:spPr/>
    </dgm:pt>
    <dgm:pt modelId="{F03A767D-0699-4005-BEF5-9FB44E32CA56}" type="pres">
      <dgm:prSet presAssocID="{BC1E8162-CC1F-491B-8F35-EFFFE21E994A}" presName="text" presStyleLbl="fgAcc0" presStyleIdx="2" presStyleCnt="3">
        <dgm:presLayoutVars>
          <dgm:chPref val="3"/>
        </dgm:presLayoutVars>
      </dgm:prSet>
      <dgm:spPr/>
    </dgm:pt>
    <dgm:pt modelId="{7052C5CF-311D-44F0-9B52-6E01080A4583}" type="pres">
      <dgm:prSet presAssocID="{BC1E8162-CC1F-491B-8F35-EFFFE21E994A}" presName="hierChild2" presStyleCnt="0"/>
      <dgm:spPr/>
    </dgm:pt>
  </dgm:ptLst>
  <dgm:cxnLst>
    <dgm:cxn modelId="{CD334B74-6726-4116-9B22-9EC949FF9FF7}" srcId="{6216C91A-4F89-46E3-86A8-B265AC9CBA40}" destId="{BC1E8162-CC1F-491B-8F35-EFFFE21E994A}" srcOrd="2" destOrd="0" parTransId="{615D3537-22E5-48B5-A71E-5F35F722C82D}" sibTransId="{30B016FF-7BBA-4C2D-8F93-2513FC20E9A9}"/>
    <dgm:cxn modelId="{A1045786-83B4-4FC2-9C0F-02665632C444}" srcId="{6216C91A-4F89-46E3-86A8-B265AC9CBA40}" destId="{412F08EB-3D2D-4462-A9FE-14E86CF95AFD}" srcOrd="0" destOrd="0" parTransId="{3C3E793B-C2A0-41FC-A9A5-21C0E059FACD}" sibTransId="{073AB870-DE55-4048-8A78-35B50C87CE6F}"/>
    <dgm:cxn modelId="{CC74F9A7-A650-4A0B-92DA-2A7FF9C547A9}" type="presOf" srcId="{BC1E8162-CC1F-491B-8F35-EFFFE21E994A}" destId="{F03A767D-0699-4005-BEF5-9FB44E32CA56}" srcOrd="0" destOrd="0" presId="urn:microsoft.com/office/officeart/2005/8/layout/hierarchy1"/>
    <dgm:cxn modelId="{2343DAA8-E321-447E-B1A1-CEACAC96F885}" type="presOf" srcId="{412F08EB-3D2D-4462-A9FE-14E86CF95AFD}" destId="{48A05132-6222-43C1-B729-589B8FB916DB}" srcOrd="0" destOrd="0" presId="urn:microsoft.com/office/officeart/2005/8/layout/hierarchy1"/>
    <dgm:cxn modelId="{9509F3B1-8680-4208-B65B-3876F1B835F0}" type="presOf" srcId="{E7BB10DB-4E39-4731-9BE0-8E3745995718}" destId="{8628D59F-000C-40E3-A0EB-9399BC5ED094}" srcOrd="0" destOrd="0" presId="urn:microsoft.com/office/officeart/2005/8/layout/hierarchy1"/>
    <dgm:cxn modelId="{50AA1DE0-D7A4-40D0-8732-9FF8CFA81B50}" type="presOf" srcId="{6216C91A-4F89-46E3-86A8-B265AC9CBA40}" destId="{FB5B9611-27F2-46F3-BB75-88B423295EDB}" srcOrd="0" destOrd="0" presId="urn:microsoft.com/office/officeart/2005/8/layout/hierarchy1"/>
    <dgm:cxn modelId="{4986BBEF-6C5E-439E-B9E1-FE786AF12352}" srcId="{6216C91A-4F89-46E3-86A8-B265AC9CBA40}" destId="{E7BB10DB-4E39-4731-9BE0-8E3745995718}" srcOrd="1" destOrd="0" parTransId="{43F56660-7419-4CCB-A36B-7774C802274F}" sibTransId="{FD12077F-FCAC-4A31-9297-CD378FAA9F98}"/>
    <dgm:cxn modelId="{2544E944-C999-4F7C-869B-CF798D236FDE}" type="presParOf" srcId="{FB5B9611-27F2-46F3-BB75-88B423295EDB}" destId="{EE70526D-84B4-4B63-B5A2-087FA3A1055D}" srcOrd="0" destOrd="0" presId="urn:microsoft.com/office/officeart/2005/8/layout/hierarchy1"/>
    <dgm:cxn modelId="{369D84DC-E216-4646-BD27-C772A78D64BD}" type="presParOf" srcId="{EE70526D-84B4-4B63-B5A2-087FA3A1055D}" destId="{760CD502-4B2D-46FE-BAA5-EF40441A545F}" srcOrd="0" destOrd="0" presId="urn:microsoft.com/office/officeart/2005/8/layout/hierarchy1"/>
    <dgm:cxn modelId="{75415987-9F9A-434D-BC7B-6266A0075048}" type="presParOf" srcId="{760CD502-4B2D-46FE-BAA5-EF40441A545F}" destId="{80085AB5-16A6-4F29-A132-F3ECA3A28FE4}" srcOrd="0" destOrd="0" presId="urn:microsoft.com/office/officeart/2005/8/layout/hierarchy1"/>
    <dgm:cxn modelId="{DC4F9650-D43D-4C30-A30F-E59219FE1B06}" type="presParOf" srcId="{760CD502-4B2D-46FE-BAA5-EF40441A545F}" destId="{48A05132-6222-43C1-B729-589B8FB916DB}" srcOrd="1" destOrd="0" presId="urn:microsoft.com/office/officeart/2005/8/layout/hierarchy1"/>
    <dgm:cxn modelId="{4EB49723-4D4D-45E5-A402-9F65DCF6CFC9}" type="presParOf" srcId="{EE70526D-84B4-4B63-B5A2-087FA3A1055D}" destId="{0C7BD714-6F0C-442D-AC53-C571C66CB111}" srcOrd="1" destOrd="0" presId="urn:microsoft.com/office/officeart/2005/8/layout/hierarchy1"/>
    <dgm:cxn modelId="{AD3CD64B-F3CF-4974-9684-85577C4FF152}" type="presParOf" srcId="{FB5B9611-27F2-46F3-BB75-88B423295EDB}" destId="{DAA42117-4242-445E-8DAF-BAD00A256789}" srcOrd="1" destOrd="0" presId="urn:microsoft.com/office/officeart/2005/8/layout/hierarchy1"/>
    <dgm:cxn modelId="{8363D237-65B0-47FB-9F7B-80C0A4918822}" type="presParOf" srcId="{DAA42117-4242-445E-8DAF-BAD00A256789}" destId="{65068CEB-3EC3-4093-9AB4-B7EED94306EC}" srcOrd="0" destOrd="0" presId="urn:microsoft.com/office/officeart/2005/8/layout/hierarchy1"/>
    <dgm:cxn modelId="{9341D26C-3771-41E5-A68E-BF409FE36077}" type="presParOf" srcId="{65068CEB-3EC3-4093-9AB4-B7EED94306EC}" destId="{A320A16D-8364-4DF8-A368-2702DCA05E68}" srcOrd="0" destOrd="0" presId="urn:microsoft.com/office/officeart/2005/8/layout/hierarchy1"/>
    <dgm:cxn modelId="{0EE4215B-8534-45E1-9EE2-330BDC43734A}" type="presParOf" srcId="{65068CEB-3EC3-4093-9AB4-B7EED94306EC}" destId="{8628D59F-000C-40E3-A0EB-9399BC5ED094}" srcOrd="1" destOrd="0" presId="urn:microsoft.com/office/officeart/2005/8/layout/hierarchy1"/>
    <dgm:cxn modelId="{8A68275B-C008-4096-8E63-5BF8A8BB1E13}" type="presParOf" srcId="{DAA42117-4242-445E-8DAF-BAD00A256789}" destId="{686064F9-7410-42DC-8FE6-EA1939881B74}" srcOrd="1" destOrd="0" presId="urn:microsoft.com/office/officeart/2005/8/layout/hierarchy1"/>
    <dgm:cxn modelId="{4E0CCCC9-9D15-4622-B2C4-FC78614C55AC}" type="presParOf" srcId="{FB5B9611-27F2-46F3-BB75-88B423295EDB}" destId="{2B16713C-A462-4B38-99FD-58194295849C}" srcOrd="2" destOrd="0" presId="urn:microsoft.com/office/officeart/2005/8/layout/hierarchy1"/>
    <dgm:cxn modelId="{EAE91BBB-2268-44A0-A2D3-D87A0FD7BDCA}" type="presParOf" srcId="{2B16713C-A462-4B38-99FD-58194295849C}" destId="{43D083AF-1A50-4070-9D5E-BC69869E9FDF}" srcOrd="0" destOrd="0" presId="urn:microsoft.com/office/officeart/2005/8/layout/hierarchy1"/>
    <dgm:cxn modelId="{1A9CD989-90CC-49AB-A60C-06DFBF7615DA}" type="presParOf" srcId="{43D083AF-1A50-4070-9D5E-BC69869E9FDF}" destId="{4CA4BB4C-046C-4620-88C4-2299B197388A}" srcOrd="0" destOrd="0" presId="urn:microsoft.com/office/officeart/2005/8/layout/hierarchy1"/>
    <dgm:cxn modelId="{C5BACC6D-5F1E-4FCA-92F9-9A936C7B8D5A}" type="presParOf" srcId="{43D083AF-1A50-4070-9D5E-BC69869E9FDF}" destId="{F03A767D-0699-4005-BEF5-9FB44E32CA56}" srcOrd="1" destOrd="0" presId="urn:microsoft.com/office/officeart/2005/8/layout/hierarchy1"/>
    <dgm:cxn modelId="{2B607C9B-D7E9-4025-90A0-86F80D0857C1}" type="presParOf" srcId="{2B16713C-A462-4B38-99FD-58194295849C}" destId="{7052C5CF-311D-44F0-9B52-6E01080A458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085AB5-16A6-4F29-A132-F3ECA3A28FE4}">
      <dsp:nvSpPr>
        <dsp:cNvPr id="0" name=""/>
        <dsp:cNvSpPr/>
      </dsp:nvSpPr>
      <dsp:spPr>
        <a:xfrm>
          <a:off x="0" y="1067257"/>
          <a:ext cx="3160662" cy="2007020"/>
        </a:xfrm>
        <a:prstGeom prst="roundRect">
          <a:avLst>
            <a:gd name="adj" fmla="val 10000"/>
          </a:avLst>
        </a:prstGeom>
        <a:solidFill>
          <a:schemeClr val="tx2">
            <a:lumMod val="10000"/>
            <a:lumOff val="90000"/>
          </a:schemeClr>
        </a:solidFill>
        <a:ln w="19050" cap="flat" cmpd="sng" algn="ctr">
          <a:solidFill>
            <a:schemeClr val="tx2">
              <a:lumMod val="10000"/>
              <a:lumOff val="9000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A05132-6222-43C1-B729-589B8FB916DB}">
      <dsp:nvSpPr>
        <dsp:cNvPr id="0" name=""/>
        <dsp:cNvSpPr/>
      </dsp:nvSpPr>
      <dsp:spPr>
        <a:xfrm>
          <a:off x="351184" y="1400883"/>
          <a:ext cx="3160662" cy="2007020"/>
        </a:xfrm>
        <a:prstGeom prst="roundRect">
          <a:avLst>
            <a:gd name="adj" fmla="val 10000"/>
          </a:avLst>
        </a:prstGeom>
        <a:solidFill>
          <a:schemeClr val="lt1">
            <a:alpha val="90000"/>
            <a:hueOff val="0"/>
            <a:satOff val="0"/>
            <a:lumOff val="0"/>
            <a:alphaOff val="0"/>
          </a:schemeClr>
        </a:solidFill>
        <a:ln w="19050" cap="flat" cmpd="sng" algn="ctr">
          <a:solidFill>
            <a:srgbClr val="C4DAD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kern="1200">
              <a:solidFill>
                <a:prstClr val="black">
                  <a:hueOff val="0"/>
                  <a:satOff val="0"/>
                  <a:lumOff val="0"/>
                  <a:alphaOff val="0"/>
                </a:prstClr>
              </a:solidFill>
              <a:latin typeface="Aptos" panose="02110004020202020204"/>
              <a:ea typeface="+mn-ea"/>
              <a:cs typeface="+mn-cs"/>
            </a:rPr>
            <a:t>Rund </a:t>
          </a:r>
          <a:r>
            <a:rPr lang="de-DE" sz="2000" b="1" kern="1200">
              <a:solidFill>
                <a:prstClr val="black">
                  <a:hueOff val="0"/>
                  <a:satOff val="0"/>
                  <a:lumOff val="0"/>
                  <a:alphaOff val="0"/>
                </a:prstClr>
              </a:solidFill>
              <a:latin typeface="Aptos" panose="02110004020202020204"/>
              <a:ea typeface="+mn-ea"/>
              <a:cs typeface="+mn-cs"/>
            </a:rPr>
            <a:t>1,3 Millionen Menschen</a:t>
          </a:r>
          <a:r>
            <a:rPr lang="de-DE" sz="2000" kern="1200">
              <a:solidFill>
                <a:prstClr val="black">
                  <a:hueOff val="0"/>
                  <a:satOff val="0"/>
                  <a:lumOff val="0"/>
                  <a:alphaOff val="0"/>
                </a:prstClr>
              </a:solidFill>
              <a:latin typeface="Aptos" panose="02110004020202020204"/>
              <a:ea typeface="+mn-ea"/>
              <a:cs typeface="+mn-cs"/>
            </a:rPr>
            <a:t> in der Schweiz übernehmen die Pflege von Angehörigen.</a:t>
          </a:r>
          <a:endParaRPr lang="en-US" sz="2000" kern="1200" dirty="0">
            <a:solidFill>
              <a:prstClr val="black">
                <a:hueOff val="0"/>
                <a:satOff val="0"/>
                <a:lumOff val="0"/>
                <a:alphaOff val="0"/>
              </a:prstClr>
            </a:solidFill>
            <a:latin typeface="Aptos" panose="02110004020202020204"/>
            <a:ea typeface="+mn-ea"/>
            <a:cs typeface="+mn-cs"/>
          </a:endParaRPr>
        </a:p>
      </dsp:txBody>
      <dsp:txXfrm>
        <a:off x="409968" y="1459667"/>
        <a:ext cx="3043094" cy="1889452"/>
      </dsp:txXfrm>
    </dsp:sp>
    <dsp:sp modelId="{A320A16D-8364-4DF8-A368-2702DCA05E68}">
      <dsp:nvSpPr>
        <dsp:cNvPr id="0" name=""/>
        <dsp:cNvSpPr/>
      </dsp:nvSpPr>
      <dsp:spPr>
        <a:xfrm>
          <a:off x="3863032" y="1067257"/>
          <a:ext cx="3160662" cy="2007020"/>
        </a:xfrm>
        <a:prstGeom prst="roundRect">
          <a:avLst>
            <a:gd name="adj" fmla="val 10000"/>
          </a:avLst>
        </a:prstGeom>
        <a:solidFill>
          <a:schemeClr val="accent5">
            <a:lumMod val="20000"/>
            <a:lumOff val="8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28D59F-000C-40E3-A0EB-9399BC5ED094}">
      <dsp:nvSpPr>
        <dsp:cNvPr id="0" name=""/>
        <dsp:cNvSpPr/>
      </dsp:nvSpPr>
      <dsp:spPr>
        <a:xfrm>
          <a:off x="4214217" y="1400883"/>
          <a:ext cx="3160662" cy="2007020"/>
        </a:xfrm>
        <a:prstGeom prst="roundRect">
          <a:avLst>
            <a:gd name="adj" fmla="val 10000"/>
          </a:avLst>
        </a:prstGeom>
        <a:solidFill>
          <a:schemeClr val="lt1">
            <a:alpha val="90000"/>
            <a:hueOff val="0"/>
            <a:satOff val="0"/>
            <a:lumOff val="0"/>
            <a:alphaOff val="0"/>
          </a:schemeClr>
        </a:solidFill>
        <a:ln w="19050" cap="flat" cmpd="sng" algn="ctr">
          <a:solidFill>
            <a:srgbClr val="C4DAD6"/>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de-DE" sz="2000" kern="1200">
              <a:solidFill>
                <a:prstClr val="black">
                  <a:hueOff val="0"/>
                  <a:satOff val="0"/>
                  <a:lumOff val="0"/>
                  <a:alphaOff val="0"/>
                </a:prstClr>
              </a:solidFill>
              <a:latin typeface="Aptos" panose="02110004020202020204"/>
              <a:ea typeface="+mn-ea"/>
              <a:cs typeface="+mn-cs"/>
            </a:rPr>
            <a:t>Die Versorgung von Nahestehenden stellt </a:t>
          </a:r>
          <a:br>
            <a:rPr lang="de-DE" sz="2000" kern="1200">
              <a:solidFill>
                <a:prstClr val="black">
                  <a:hueOff val="0"/>
                  <a:satOff val="0"/>
                  <a:lumOff val="0"/>
                  <a:alphaOff val="0"/>
                </a:prstClr>
              </a:solidFill>
              <a:latin typeface="Aptos" panose="02110004020202020204"/>
              <a:ea typeface="+mn-ea"/>
              <a:cs typeface="+mn-cs"/>
            </a:rPr>
          </a:br>
          <a:r>
            <a:rPr lang="de-DE" sz="2000" kern="1200">
              <a:solidFill>
                <a:prstClr val="black">
                  <a:hueOff val="0"/>
                  <a:satOff val="0"/>
                  <a:lumOff val="0"/>
                  <a:alphaOff val="0"/>
                </a:prstClr>
              </a:solidFill>
              <a:latin typeface="Aptos" panose="02110004020202020204"/>
              <a:ea typeface="+mn-ea"/>
              <a:cs typeface="+mn-cs"/>
            </a:rPr>
            <a:t>erhebliche </a:t>
          </a:r>
          <a:r>
            <a:rPr lang="de-DE" sz="2000" b="1" kern="1200">
              <a:solidFill>
                <a:prstClr val="black">
                  <a:hueOff val="0"/>
                  <a:satOff val="0"/>
                  <a:lumOff val="0"/>
                  <a:alphaOff val="0"/>
                </a:prstClr>
              </a:solidFill>
              <a:latin typeface="Aptos" panose="02110004020202020204"/>
              <a:ea typeface="+mn-ea"/>
              <a:cs typeface="+mn-cs"/>
            </a:rPr>
            <a:t>physische und psychische Belastung </a:t>
          </a:r>
          <a:r>
            <a:rPr lang="de-DE" sz="2000" kern="1200">
              <a:solidFill>
                <a:prstClr val="black">
                  <a:hueOff val="0"/>
                  <a:satOff val="0"/>
                  <a:lumOff val="0"/>
                  <a:alphaOff val="0"/>
                </a:prstClr>
              </a:solidFill>
              <a:latin typeface="Aptos" panose="02110004020202020204"/>
              <a:ea typeface="+mn-ea"/>
              <a:cs typeface="+mn-cs"/>
            </a:rPr>
            <a:t>dar.</a:t>
          </a:r>
          <a:endParaRPr lang="en-US" sz="2000" kern="1200" dirty="0">
            <a:solidFill>
              <a:prstClr val="black">
                <a:hueOff val="0"/>
                <a:satOff val="0"/>
                <a:lumOff val="0"/>
                <a:alphaOff val="0"/>
              </a:prstClr>
            </a:solidFill>
            <a:latin typeface="Aptos" panose="02110004020202020204"/>
            <a:ea typeface="+mn-ea"/>
            <a:cs typeface="+mn-cs"/>
          </a:endParaRPr>
        </a:p>
      </dsp:txBody>
      <dsp:txXfrm>
        <a:off x="4273001" y="1459667"/>
        <a:ext cx="3043094" cy="1889452"/>
      </dsp:txXfrm>
    </dsp:sp>
    <dsp:sp modelId="{4CA4BB4C-046C-4620-88C4-2299B197388A}">
      <dsp:nvSpPr>
        <dsp:cNvPr id="0" name=""/>
        <dsp:cNvSpPr/>
      </dsp:nvSpPr>
      <dsp:spPr>
        <a:xfrm>
          <a:off x="7726064" y="1067257"/>
          <a:ext cx="3160662" cy="200702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3A767D-0699-4005-BEF5-9FB44E32CA56}">
      <dsp:nvSpPr>
        <dsp:cNvPr id="0" name=""/>
        <dsp:cNvSpPr/>
      </dsp:nvSpPr>
      <dsp:spPr>
        <a:xfrm>
          <a:off x="8077249" y="1400883"/>
          <a:ext cx="3160662" cy="200702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100000"/>
            </a:lnSpc>
            <a:spcBef>
              <a:spcPct val="0"/>
            </a:spcBef>
            <a:spcAft>
              <a:spcPts val="1800"/>
            </a:spcAft>
            <a:buNone/>
          </a:pPr>
          <a:r>
            <a:rPr lang="de-DE" sz="2000" kern="1200"/>
            <a:t>Viele pflegende Angehörige sind </a:t>
          </a:r>
          <a:r>
            <a:rPr lang="de-DE" sz="2000" b="1" kern="1200"/>
            <a:t>berufstätig</a:t>
          </a:r>
          <a:r>
            <a:rPr lang="de-DE" sz="2000" kern="1200"/>
            <a:t>! (Vereinbarkeit)</a:t>
          </a:r>
          <a:endParaRPr lang="en-US" sz="2000" kern="1200" dirty="0"/>
        </a:p>
      </dsp:txBody>
      <dsp:txXfrm>
        <a:off x="8136033" y="1459667"/>
        <a:ext cx="3043094" cy="188945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81C7F2-EDBD-469E-84CF-FFB331A6816D}" type="datetimeFigureOut">
              <a:rPr lang="de-DE" smtClean="0"/>
              <a:t>05.11.2024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90BB76-7427-47F9-AECB-7EA88B9E309D}" type="slidenum">
              <a:rPr lang="de-DE" smtClean="0"/>
              <a:t>‹Nr.›</a:t>
            </a:fld>
            <a:endParaRPr lang="de-DE"/>
          </a:p>
        </p:txBody>
      </p:sp>
    </p:spTree>
    <p:extLst>
      <p:ext uri="{BB962C8B-B14F-4D97-AF65-F5344CB8AC3E}">
        <p14:creationId xmlns:p14="http://schemas.microsoft.com/office/powerpoint/2010/main" val="4048063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bsv.admin.ch/"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bsv.admin.ch/"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bsv.admin.ch/"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None/>
            </a:pPr>
            <a:r>
              <a:rPr lang="de-CH" dirty="0"/>
              <a:t>Mögliche Titel:</a:t>
            </a:r>
          </a:p>
          <a:p>
            <a:pPr marL="0" indent="0">
              <a:buNone/>
            </a:pPr>
            <a:r>
              <a:rPr lang="de-CH" dirty="0"/>
              <a:t>Wo finde ich Unterstützung und Hilfe in der Pflege- und Betreuung?</a:t>
            </a:r>
          </a:p>
          <a:p>
            <a:pPr marL="0" indent="0">
              <a:buNone/>
            </a:pPr>
            <a:r>
              <a:rPr lang="de-CH" dirty="0"/>
              <a:t>    oder</a:t>
            </a:r>
          </a:p>
          <a:p>
            <a:pPr marL="0" indent="0">
              <a:buNone/>
            </a:pPr>
            <a:r>
              <a:rPr lang="de-CH" dirty="0"/>
              <a:t>Entlastungsmöglichkeiten für Personen die Pflege- und Betreuungsaufgaben wahrnehmen</a:t>
            </a:r>
          </a:p>
          <a:p>
            <a:pPr marL="0" indent="0">
              <a:buNone/>
            </a:pPr>
            <a:r>
              <a:rPr lang="de-CH" dirty="0"/>
              <a:t>    oder</a:t>
            </a:r>
          </a:p>
          <a:p>
            <a:pPr marL="0" indent="0">
              <a:buNone/>
            </a:pPr>
            <a:r>
              <a:rPr lang="de-DE" dirty="0"/>
              <a:t>Übersicht Angebote und Kontaktstellen</a:t>
            </a:r>
            <a:endParaRPr lang="de-CH" dirty="0"/>
          </a:p>
          <a:p>
            <a:endParaRPr lang="de-DE" dirty="0"/>
          </a:p>
        </p:txBody>
      </p:sp>
      <p:sp>
        <p:nvSpPr>
          <p:cNvPr id="4" name="Foliennummernplatzhalter 3"/>
          <p:cNvSpPr>
            <a:spLocks noGrp="1"/>
          </p:cNvSpPr>
          <p:nvPr>
            <p:ph type="sldNum" sz="quarter" idx="5"/>
          </p:nvPr>
        </p:nvSpPr>
        <p:spPr/>
        <p:txBody>
          <a:bodyPr/>
          <a:lstStyle/>
          <a:p>
            <a:fld id="{AE90BB76-7427-47F9-AECB-7EA88B9E309D}" type="slidenum">
              <a:rPr lang="de-DE" smtClean="0"/>
              <a:t>1</a:t>
            </a:fld>
            <a:endParaRPr lang="de-DE"/>
          </a:p>
        </p:txBody>
      </p:sp>
    </p:spTree>
    <p:extLst>
      <p:ext uri="{BB962C8B-B14F-4D97-AF65-F5344CB8AC3E}">
        <p14:creationId xmlns:p14="http://schemas.microsoft.com/office/powerpoint/2010/main" val="2182968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9E035-0EB9-FF36-CC93-2AAAFCBA17D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9A05F1B-17E6-38F2-24C4-D6D41187CAB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7313869D-F8AC-EFDD-A1A9-BC38DC7C294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2"/>
                </a:solidFill>
              </a:rPr>
              <a:t>Eine wichtige Rolle bei der Unterstützung pflegender Angehöriger spielt die öffentliche Spitex mit ihren Pflege- und Hauswirtschaftsleistungen.</a:t>
            </a:r>
          </a:p>
          <a:p>
            <a:endParaRPr lang="de-DE" dirty="0"/>
          </a:p>
        </p:txBody>
      </p:sp>
      <p:sp>
        <p:nvSpPr>
          <p:cNvPr id="4" name="Foliennummernplatzhalter 3">
            <a:extLst>
              <a:ext uri="{FF2B5EF4-FFF2-40B4-BE49-F238E27FC236}">
                <a16:creationId xmlns:a16="http://schemas.microsoft.com/office/drawing/2014/main" id="{C11B9CDF-8640-76A6-F02A-F6870125E89D}"/>
              </a:ext>
            </a:extLst>
          </p:cNvPr>
          <p:cNvSpPr>
            <a:spLocks noGrp="1"/>
          </p:cNvSpPr>
          <p:nvPr>
            <p:ph type="sldNum" sz="quarter" idx="5"/>
          </p:nvPr>
        </p:nvSpPr>
        <p:spPr/>
        <p:txBody>
          <a:bodyPr/>
          <a:lstStyle/>
          <a:p>
            <a:fld id="{AE90BB76-7427-47F9-AECB-7EA88B9E309D}" type="slidenum">
              <a:rPr lang="de-DE" smtClean="0"/>
              <a:t>15</a:t>
            </a:fld>
            <a:endParaRPr lang="de-DE"/>
          </a:p>
        </p:txBody>
      </p:sp>
    </p:spTree>
    <p:extLst>
      <p:ext uri="{BB962C8B-B14F-4D97-AF65-F5344CB8AC3E}">
        <p14:creationId xmlns:p14="http://schemas.microsoft.com/office/powerpoint/2010/main" val="3100632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2FD74-5232-77A2-55D6-BFF2E218421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196810F-211D-380B-5A59-BD753681FC0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AAC1622-2F5E-F12A-751C-28C2F3FE86E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2"/>
                </a:solidFill>
              </a:rPr>
              <a:t>Eine wichtige Rolle bei der Unterstützung pflegender Angehöriger spielt die öffentliche Spitex mit ihren Pflege- und Hauswirtschaftsleistungen.</a:t>
            </a:r>
          </a:p>
          <a:p>
            <a:endParaRPr lang="de-DE" dirty="0"/>
          </a:p>
        </p:txBody>
      </p:sp>
      <p:sp>
        <p:nvSpPr>
          <p:cNvPr id="4" name="Foliennummernplatzhalter 3">
            <a:extLst>
              <a:ext uri="{FF2B5EF4-FFF2-40B4-BE49-F238E27FC236}">
                <a16:creationId xmlns:a16="http://schemas.microsoft.com/office/drawing/2014/main" id="{FB448B5D-FE51-AF84-CC79-A8EA1F712066}"/>
              </a:ext>
            </a:extLst>
          </p:cNvPr>
          <p:cNvSpPr>
            <a:spLocks noGrp="1"/>
          </p:cNvSpPr>
          <p:nvPr>
            <p:ph type="sldNum" sz="quarter" idx="5"/>
          </p:nvPr>
        </p:nvSpPr>
        <p:spPr/>
        <p:txBody>
          <a:bodyPr/>
          <a:lstStyle/>
          <a:p>
            <a:fld id="{AE90BB76-7427-47F9-AECB-7EA88B9E309D}" type="slidenum">
              <a:rPr lang="de-DE" smtClean="0"/>
              <a:t>39</a:t>
            </a:fld>
            <a:endParaRPr lang="de-DE"/>
          </a:p>
        </p:txBody>
      </p:sp>
    </p:spTree>
    <p:extLst>
      <p:ext uri="{BB962C8B-B14F-4D97-AF65-F5344CB8AC3E}">
        <p14:creationId xmlns:p14="http://schemas.microsoft.com/office/powerpoint/2010/main" val="30177692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AE90BB76-7427-47F9-AECB-7EA88B9E309D}" type="slidenum">
              <a:rPr lang="de-DE" smtClean="0"/>
              <a:t>40</a:t>
            </a:fld>
            <a:endParaRPr lang="de-DE"/>
          </a:p>
        </p:txBody>
      </p:sp>
    </p:spTree>
    <p:extLst>
      <p:ext uri="{BB962C8B-B14F-4D97-AF65-F5344CB8AC3E}">
        <p14:creationId xmlns:p14="http://schemas.microsoft.com/office/powerpoint/2010/main" val="42509932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D647D-4805-63E0-1AD6-D8DCEA953C1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1265DA9-94B0-899C-0D3F-CA29A0DAA98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8093059-0DFA-33D4-8215-DD9AC15FE36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2"/>
                </a:solidFill>
              </a:rPr>
              <a:t>Eine wichtige Rolle bei der Unterstützung pflegender Angehöriger spielt die öffentliche Spitex mit ihren Pflege- und Hauswirtschaftsleistungen.</a:t>
            </a:r>
          </a:p>
          <a:p>
            <a:endParaRPr lang="de-DE" dirty="0"/>
          </a:p>
        </p:txBody>
      </p:sp>
      <p:sp>
        <p:nvSpPr>
          <p:cNvPr id="4" name="Foliennummernplatzhalter 3">
            <a:extLst>
              <a:ext uri="{FF2B5EF4-FFF2-40B4-BE49-F238E27FC236}">
                <a16:creationId xmlns:a16="http://schemas.microsoft.com/office/drawing/2014/main" id="{80407B00-5669-AD6F-F1AC-35A13AB6986B}"/>
              </a:ext>
            </a:extLst>
          </p:cNvPr>
          <p:cNvSpPr>
            <a:spLocks noGrp="1"/>
          </p:cNvSpPr>
          <p:nvPr>
            <p:ph type="sldNum" sz="quarter" idx="5"/>
          </p:nvPr>
        </p:nvSpPr>
        <p:spPr/>
        <p:txBody>
          <a:bodyPr/>
          <a:lstStyle/>
          <a:p>
            <a:fld id="{AE90BB76-7427-47F9-AECB-7EA88B9E309D}" type="slidenum">
              <a:rPr lang="de-DE" smtClean="0"/>
              <a:t>46</a:t>
            </a:fld>
            <a:endParaRPr lang="de-DE"/>
          </a:p>
        </p:txBody>
      </p:sp>
    </p:spTree>
    <p:extLst>
      <p:ext uri="{BB962C8B-B14F-4D97-AF65-F5344CB8AC3E}">
        <p14:creationId xmlns:p14="http://schemas.microsoft.com/office/powerpoint/2010/main" val="2059699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CH" sz="1200" b="1" dirty="0"/>
              <a:t>Staatliche Kontaktstellen</a:t>
            </a:r>
          </a:p>
          <a:p>
            <a:pPr marL="0" indent="0">
              <a:lnSpc>
                <a:spcPct val="107000"/>
              </a:lnSpc>
              <a:spcAft>
                <a:spcPts val="800"/>
              </a:spcAft>
              <a:buFont typeface="Arial" panose="020B0604020202020204" pitchFamily="34" charset="0"/>
              <a:buNone/>
            </a:pPr>
            <a:r>
              <a:rPr lang="de-DE" sz="1200" kern="100" dirty="0">
                <a:ea typeface="Calibri" panose="020F0502020204030204" pitchFamily="34" charset="0"/>
                <a:cs typeface="Arial" panose="020B0604020202020204" pitchFamily="34" charset="0"/>
              </a:rPr>
              <a:t>- Bundesamt für Sozialversicherungen: </a:t>
            </a:r>
            <a:r>
              <a:rPr lang="de-DE" sz="1200" kern="100" dirty="0">
                <a:ea typeface="Calibri" panose="020F0502020204030204" pitchFamily="34" charset="0"/>
                <a:cs typeface="Arial" panose="020B0604020202020204" pitchFamily="34" charset="0"/>
                <a:hlinkClick r:id="rId3"/>
              </a:rPr>
              <a:t>www.bsv.admin.ch</a:t>
            </a:r>
            <a:br>
              <a:rPr lang="de-DE" sz="1200" kern="100" dirty="0">
                <a:ea typeface="Calibri" panose="020F0502020204030204" pitchFamily="34" charset="0"/>
                <a:cs typeface="Arial" panose="020B0604020202020204" pitchFamily="34" charset="0"/>
              </a:rPr>
            </a:br>
            <a:r>
              <a:rPr lang="de-DE" sz="1200" kern="100" dirty="0">
                <a:ea typeface="Calibri" panose="020F0502020204030204" pitchFamily="34" charset="0"/>
                <a:cs typeface="Arial" panose="020B0604020202020204" pitchFamily="34" charset="0"/>
              </a:rPr>
              <a:t>Informationen zu den Leistungen der Sozialversicherung für pflegende </a:t>
            </a:r>
            <a:endParaRPr lang="de-DE" dirty="0"/>
          </a:p>
        </p:txBody>
      </p:sp>
      <p:sp>
        <p:nvSpPr>
          <p:cNvPr id="4" name="Foliennummernplatzhalter 3"/>
          <p:cNvSpPr>
            <a:spLocks noGrp="1"/>
          </p:cNvSpPr>
          <p:nvPr>
            <p:ph type="sldNum" sz="quarter" idx="5"/>
          </p:nvPr>
        </p:nvSpPr>
        <p:spPr/>
        <p:txBody>
          <a:bodyPr/>
          <a:lstStyle/>
          <a:p>
            <a:fld id="{AE90BB76-7427-47F9-AECB-7EA88B9E309D}" type="slidenum">
              <a:rPr lang="de-DE" smtClean="0"/>
              <a:t>47</a:t>
            </a:fld>
            <a:endParaRPr lang="de-DE"/>
          </a:p>
        </p:txBody>
      </p:sp>
    </p:spTree>
    <p:extLst>
      <p:ext uri="{BB962C8B-B14F-4D97-AF65-F5344CB8AC3E}">
        <p14:creationId xmlns:p14="http://schemas.microsoft.com/office/powerpoint/2010/main" val="3087387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E90BB76-7427-47F9-AECB-7EA88B9E309D}" type="slidenum">
              <a:rPr lang="de-DE" smtClean="0"/>
              <a:t>48</a:t>
            </a:fld>
            <a:endParaRPr lang="de-DE"/>
          </a:p>
        </p:txBody>
      </p:sp>
    </p:spTree>
    <p:extLst>
      <p:ext uri="{BB962C8B-B14F-4D97-AF65-F5344CB8AC3E}">
        <p14:creationId xmlns:p14="http://schemas.microsoft.com/office/powerpoint/2010/main" val="9631917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783FE-54FB-43FB-B219-A730CF4A14E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FA46FAF-4426-7FAE-8869-23B06B38315F}"/>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E8F89C8-4CD2-517E-0E94-BAE73DCEE2D2}"/>
              </a:ext>
            </a:extLst>
          </p:cNvPr>
          <p:cNvSpPr>
            <a:spLocks noGrp="1"/>
          </p:cNvSpPr>
          <p:nvPr>
            <p:ph type="body" idx="1"/>
          </p:nvPr>
        </p:nvSpPr>
        <p:spPr/>
        <p:txBody>
          <a:bodyPr/>
          <a:lstStyle/>
          <a:p>
            <a:pPr marL="0" indent="0">
              <a:buFont typeface="Arial" panose="020B0604020202020204" pitchFamily="34" charset="0"/>
              <a:buNone/>
            </a:pPr>
            <a:r>
              <a:rPr lang="de-CH" sz="1200" b="1" dirty="0"/>
              <a:t>Staatliche Kontaktstellen</a:t>
            </a:r>
          </a:p>
          <a:p>
            <a:pPr marL="0" indent="0">
              <a:lnSpc>
                <a:spcPct val="107000"/>
              </a:lnSpc>
              <a:spcAft>
                <a:spcPts val="800"/>
              </a:spcAft>
              <a:buFont typeface="Arial" panose="020B0604020202020204" pitchFamily="34" charset="0"/>
              <a:buNone/>
            </a:pPr>
            <a:r>
              <a:rPr lang="de-DE" sz="1200" kern="100" dirty="0">
                <a:ea typeface="Calibri" panose="020F0502020204030204" pitchFamily="34" charset="0"/>
                <a:cs typeface="Arial" panose="020B0604020202020204" pitchFamily="34" charset="0"/>
              </a:rPr>
              <a:t>- Bundesamt für Sozialversicherungen: </a:t>
            </a:r>
            <a:r>
              <a:rPr lang="de-DE" sz="1200" kern="100" dirty="0">
                <a:ea typeface="Calibri" panose="020F0502020204030204" pitchFamily="34" charset="0"/>
                <a:cs typeface="Arial" panose="020B0604020202020204" pitchFamily="34" charset="0"/>
                <a:hlinkClick r:id="rId3"/>
              </a:rPr>
              <a:t>www.bsv.admin.ch</a:t>
            </a:r>
            <a:br>
              <a:rPr lang="de-DE" sz="1200" kern="100" dirty="0">
                <a:ea typeface="Calibri" panose="020F0502020204030204" pitchFamily="34" charset="0"/>
                <a:cs typeface="Arial" panose="020B0604020202020204" pitchFamily="34" charset="0"/>
              </a:rPr>
            </a:br>
            <a:r>
              <a:rPr lang="de-DE" sz="1200" kern="100" dirty="0">
                <a:ea typeface="Calibri" panose="020F0502020204030204" pitchFamily="34" charset="0"/>
                <a:cs typeface="Arial" panose="020B0604020202020204" pitchFamily="34" charset="0"/>
              </a:rPr>
              <a:t>Informationen zu den Leistungen der Sozialversicherung für pflegende </a:t>
            </a:r>
            <a:endParaRPr lang="de-DE" dirty="0"/>
          </a:p>
        </p:txBody>
      </p:sp>
      <p:sp>
        <p:nvSpPr>
          <p:cNvPr id="4" name="Foliennummernplatzhalter 3">
            <a:extLst>
              <a:ext uri="{FF2B5EF4-FFF2-40B4-BE49-F238E27FC236}">
                <a16:creationId xmlns:a16="http://schemas.microsoft.com/office/drawing/2014/main" id="{CF497A9B-0B9B-BD1F-F8E9-AA5DD49EFA0D}"/>
              </a:ext>
            </a:extLst>
          </p:cNvPr>
          <p:cNvSpPr>
            <a:spLocks noGrp="1"/>
          </p:cNvSpPr>
          <p:nvPr>
            <p:ph type="sldNum" sz="quarter" idx="5"/>
          </p:nvPr>
        </p:nvSpPr>
        <p:spPr/>
        <p:txBody>
          <a:bodyPr/>
          <a:lstStyle/>
          <a:p>
            <a:fld id="{AE90BB76-7427-47F9-AECB-7EA88B9E309D}" type="slidenum">
              <a:rPr lang="de-DE" smtClean="0"/>
              <a:t>49</a:t>
            </a:fld>
            <a:endParaRPr lang="de-DE"/>
          </a:p>
        </p:txBody>
      </p:sp>
    </p:spTree>
    <p:extLst>
      <p:ext uri="{BB962C8B-B14F-4D97-AF65-F5344CB8AC3E}">
        <p14:creationId xmlns:p14="http://schemas.microsoft.com/office/powerpoint/2010/main" val="37671731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6B344-5DAA-1AA2-829E-8F22FDE7642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11F458B-602C-AC0D-461A-58333405B4CE}"/>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3837881-5445-C06E-3114-6F6FB5FD330B}"/>
              </a:ext>
            </a:extLst>
          </p:cNvPr>
          <p:cNvSpPr>
            <a:spLocks noGrp="1"/>
          </p:cNvSpPr>
          <p:nvPr>
            <p:ph type="body" idx="1"/>
          </p:nvPr>
        </p:nvSpPr>
        <p:spPr/>
        <p:txBody>
          <a:bodyPr/>
          <a:lstStyle/>
          <a:p>
            <a:pPr marL="0" indent="0">
              <a:buFont typeface="Arial" panose="020B0604020202020204" pitchFamily="34" charset="0"/>
              <a:buNone/>
            </a:pPr>
            <a:r>
              <a:rPr lang="de-CH" sz="1200" b="1" dirty="0"/>
              <a:t>Staatliche Kontaktstellen</a:t>
            </a:r>
          </a:p>
          <a:p>
            <a:pPr marL="0" indent="0">
              <a:lnSpc>
                <a:spcPct val="107000"/>
              </a:lnSpc>
              <a:spcAft>
                <a:spcPts val="800"/>
              </a:spcAft>
              <a:buFont typeface="Arial" panose="020B0604020202020204" pitchFamily="34" charset="0"/>
              <a:buNone/>
            </a:pPr>
            <a:r>
              <a:rPr lang="de-DE" sz="1200" kern="100" dirty="0">
                <a:ea typeface="Calibri" panose="020F0502020204030204" pitchFamily="34" charset="0"/>
                <a:cs typeface="Arial" panose="020B0604020202020204" pitchFamily="34" charset="0"/>
              </a:rPr>
              <a:t>- Bundesamt für Sozialversicherungen: </a:t>
            </a:r>
            <a:r>
              <a:rPr lang="de-DE" sz="1200" kern="100" dirty="0">
                <a:ea typeface="Calibri" panose="020F0502020204030204" pitchFamily="34" charset="0"/>
                <a:cs typeface="Arial" panose="020B0604020202020204" pitchFamily="34" charset="0"/>
                <a:hlinkClick r:id="rId3"/>
              </a:rPr>
              <a:t>www.bsv.admin.ch</a:t>
            </a:r>
            <a:br>
              <a:rPr lang="de-DE" sz="1200" kern="100" dirty="0">
                <a:ea typeface="Calibri" panose="020F0502020204030204" pitchFamily="34" charset="0"/>
                <a:cs typeface="Arial" panose="020B0604020202020204" pitchFamily="34" charset="0"/>
              </a:rPr>
            </a:br>
            <a:r>
              <a:rPr lang="de-DE" sz="1200" kern="100" dirty="0">
                <a:ea typeface="Calibri" panose="020F0502020204030204" pitchFamily="34" charset="0"/>
                <a:cs typeface="Arial" panose="020B0604020202020204" pitchFamily="34" charset="0"/>
              </a:rPr>
              <a:t>Informationen zu den Leistungen der Sozialversicherung für pflegende </a:t>
            </a:r>
            <a:endParaRPr lang="de-DE" dirty="0"/>
          </a:p>
        </p:txBody>
      </p:sp>
      <p:sp>
        <p:nvSpPr>
          <p:cNvPr id="4" name="Foliennummernplatzhalter 3">
            <a:extLst>
              <a:ext uri="{FF2B5EF4-FFF2-40B4-BE49-F238E27FC236}">
                <a16:creationId xmlns:a16="http://schemas.microsoft.com/office/drawing/2014/main" id="{06A4F415-D0CD-389C-1F00-C91C5B3CE20F}"/>
              </a:ext>
            </a:extLst>
          </p:cNvPr>
          <p:cNvSpPr>
            <a:spLocks noGrp="1"/>
          </p:cNvSpPr>
          <p:nvPr>
            <p:ph type="sldNum" sz="quarter" idx="5"/>
          </p:nvPr>
        </p:nvSpPr>
        <p:spPr/>
        <p:txBody>
          <a:bodyPr/>
          <a:lstStyle/>
          <a:p>
            <a:fld id="{AE90BB76-7427-47F9-AECB-7EA88B9E309D}" type="slidenum">
              <a:rPr lang="de-DE" smtClean="0"/>
              <a:t>50</a:t>
            </a:fld>
            <a:endParaRPr lang="de-DE"/>
          </a:p>
        </p:txBody>
      </p:sp>
    </p:spTree>
    <p:extLst>
      <p:ext uri="{BB962C8B-B14F-4D97-AF65-F5344CB8AC3E}">
        <p14:creationId xmlns:p14="http://schemas.microsoft.com/office/powerpoint/2010/main" val="1297654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E90BB76-7427-47F9-AECB-7EA88B9E309D}" type="slidenum">
              <a:rPr lang="de-DE" smtClean="0"/>
              <a:t>2</a:t>
            </a:fld>
            <a:endParaRPr lang="de-DE"/>
          </a:p>
        </p:txBody>
      </p:sp>
    </p:spTree>
    <p:extLst>
      <p:ext uri="{BB962C8B-B14F-4D97-AF65-F5344CB8AC3E}">
        <p14:creationId xmlns:p14="http://schemas.microsoft.com/office/powerpoint/2010/main" val="2830619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2"/>
                </a:solidFill>
              </a:rPr>
              <a:t>Eine wichtige Rolle bei der Unterstützung pflegender Angehöriger spielt die öffentliche Spitex mit ihren Pflege- und Hauswirtschaftsleistungen.</a:t>
            </a:r>
          </a:p>
          <a:p>
            <a:endParaRPr lang="de-DE" dirty="0"/>
          </a:p>
        </p:txBody>
      </p:sp>
      <p:sp>
        <p:nvSpPr>
          <p:cNvPr id="4" name="Foliennummernplatzhalter 3"/>
          <p:cNvSpPr>
            <a:spLocks noGrp="1"/>
          </p:cNvSpPr>
          <p:nvPr>
            <p:ph type="sldNum" sz="quarter" idx="5"/>
          </p:nvPr>
        </p:nvSpPr>
        <p:spPr/>
        <p:txBody>
          <a:bodyPr/>
          <a:lstStyle/>
          <a:p>
            <a:fld id="{AE90BB76-7427-47F9-AECB-7EA88B9E309D}" type="slidenum">
              <a:rPr lang="de-DE" smtClean="0"/>
              <a:t>3</a:t>
            </a:fld>
            <a:endParaRPr lang="de-DE"/>
          </a:p>
        </p:txBody>
      </p:sp>
    </p:spTree>
    <p:extLst>
      <p:ext uri="{BB962C8B-B14F-4D97-AF65-F5344CB8AC3E}">
        <p14:creationId xmlns:p14="http://schemas.microsoft.com/office/powerpoint/2010/main" val="2275891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D32DB-E214-665C-E063-A840A1FD94FD}"/>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DF79699-45F8-B2E5-AA9E-ACC96CF2CEE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A202FD8E-50F0-FE89-D3BC-4DEA2C328C0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2"/>
                </a:solidFill>
              </a:rPr>
              <a:t>Eine wichtige Rolle bei der Unterstützung pflegender Angehöriger spielt die öffentliche Spitex mit ihren Pflege- und Hauswirtschaftsleistungen.</a:t>
            </a:r>
          </a:p>
          <a:p>
            <a:endParaRPr lang="de-DE" dirty="0"/>
          </a:p>
        </p:txBody>
      </p:sp>
      <p:sp>
        <p:nvSpPr>
          <p:cNvPr id="4" name="Foliennummernplatzhalter 3">
            <a:extLst>
              <a:ext uri="{FF2B5EF4-FFF2-40B4-BE49-F238E27FC236}">
                <a16:creationId xmlns:a16="http://schemas.microsoft.com/office/drawing/2014/main" id="{DEA4F2B8-66C5-6C29-CBA4-4CF74438CB2A}"/>
              </a:ext>
            </a:extLst>
          </p:cNvPr>
          <p:cNvSpPr>
            <a:spLocks noGrp="1"/>
          </p:cNvSpPr>
          <p:nvPr>
            <p:ph type="sldNum" sz="quarter" idx="5"/>
          </p:nvPr>
        </p:nvSpPr>
        <p:spPr/>
        <p:txBody>
          <a:bodyPr/>
          <a:lstStyle/>
          <a:p>
            <a:fld id="{AE90BB76-7427-47F9-AECB-7EA88B9E309D}" type="slidenum">
              <a:rPr lang="de-DE" smtClean="0"/>
              <a:t>4</a:t>
            </a:fld>
            <a:endParaRPr lang="de-DE"/>
          </a:p>
        </p:txBody>
      </p:sp>
    </p:spTree>
    <p:extLst>
      <p:ext uri="{BB962C8B-B14F-4D97-AF65-F5344CB8AC3E}">
        <p14:creationId xmlns:p14="http://schemas.microsoft.com/office/powerpoint/2010/main" val="3738608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08971-E93C-C402-3565-2A4C1638C29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CF01C51E-A223-0CB0-21CD-4D91C5B86A4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9C99D61-B994-D07B-2D8B-58F6F3B62016}"/>
              </a:ext>
            </a:extLst>
          </p:cNvPr>
          <p:cNvSpPr>
            <a:spLocks noGrp="1"/>
          </p:cNvSpPr>
          <p:nvPr>
            <p:ph type="body" idx="1"/>
          </p:nvPr>
        </p:nvSpPr>
        <p:spPr/>
        <p:txBody>
          <a:bodyPr/>
          <a:lstStyle/>
          <a:p>
            <a:pPr marL="0" indent="0">
              <a:buNone/>
            </a:pPr>
            <a:r>
              <a:rPr lang="de-CH" dirty="0"/>
              <a:t>Einführende Worte Stephan, </a:t>
            </a:r>
            <a:r>
              <a:rPr lang="de-CH" dirty="0" err="1"/>
              <a:t>SoK</a:t>
            </a:r>
            <a:endParaRPr lang="de-CH" dirty="0"/>
          </a:p>
          <a:p>
            <a:pPr marL="0" indent="0">
              <a:lnSpc>
                <a:spcPct val="120000"/>
              </a:lnSpc>
              <a:spcBef>
                <a:spcPts val="0"/>
              </a:spcBef>
              <a:buNone/>
            </a:pPr>
            <a:r>
              <a:rPr lang="de-CH" dirty="0"/>
              <a:t>	</a:t>
            </a:r>
            <a:r>
              <a:rPr lang="de-CH" i="1" dirty="0"/>
              <a:t>- Was will die SOK mit diesem Anlass, woher kommen wir (Altersleitbild) </a:t>
            </a:r>
            <a:r>
              <a:rPr lang="de-CH" i="1" dirty="0">
                <a:sym typeface="Wingdings" panose="05000000000000000000" pitchFamily="2" charset="2"/>
              </a:rPr>
              <a:t> Werbung </a:t>
            </a:r>
            <a:r>
              <a:rPr lang="de-CH" i="1" dirty="0" err="1">
                <a:sym typeface="Wingdings" panose="05000000000000000000" pitchFamily="2" charset="2"/>
              </a:rPr>
              <a:t>macheh</a:t>
            </a:r>
            <a:endParaRPr lang="de-CH" i="1" dirty="0"/>
          </a:p>
          <a:p>
            <a:pPr marL="0" indent="0">
              <a:lnSpc>
                <a:spcPct val="120000"/>
              </a:lnSpc>
              <a:spcBef>
                <a:spcPts val="0"/>
              </a:spcBef>
              <a:buNone/>
            </a:pPr>
            <a:r>
              <a:rPr lang="de-CH" i="1" dirty="0"/>
              <a:t>	- Wichtigkeit und Notwendigkeit  von Pflege- und Betreuung Angehöriger</a:t>
            </a:r>
            <a:br>
              <a:rPr lang="de-CH" i="1" dirty="0"/>
            </a:br>
            <a:r>
              <a:rPr lang="de-CH" i="1" dirty="0"/>
              <a:t>	- Anerkennung  und Dank</a:t>
            </a:r>
          </a:p>
          <a:p>
            <a:pPr marL="0" indent="0">
              <a:lnSpc>
                <a:spcPct val="120000"/>
              </a:lnSpc>
              <a:spcBef>
                <a:spcPts val="0"/>
              </a:spcBef>
              <a:buNone/>
            </a:pPr>
            <a:r>
              <a:rPr lang="de-CH" i="1" dirty="0"/>
              <a:t>	- Ermutigen, Hilfe anzunehmen </a:t>
            </a:r>
          </a:p>
          <a:p>
            <a:r>
              <a:rPr lang="de-DE" dirty="0"/>
              <a:t>Auftrag SOK:</a:t>
            </a:r>
          </a:p>
          <a:p>
            <a:pPr>
              <a:spcBef>
                <a:spcPts val="600"/>
              </a:spcBef>
              <a:spcAft>
                <a:spcPts val="600"/>
              </a:spcAft>
            </a:pPr>
            <a:r>
              <a:rPr lang="de-DE" sz="1200" b="1" dirty="0"/>
              <a:t>- soziale Wohl der Dorfbevölkerung  </a:t>
            </a:r>
            <a:r>
              <a:rPr lang="de-DE" sz="1200" dirty="0"/>
              <a:t>fördern </a:t>
            </a:r>
          </a:p>
          <a:p>
            <a:pPr>
              <a:spcBef>
                <a:spcPts val="600"/>
              </a:spcBef>
              <a:spcAft>
                <a:spcPts val="600"/>
              </a:spcAft>
            </a:pPr>
            <a:r>
              <a:rPr lang="de-DE" sz="1200" dirty="0"/>
              <a:t>- institutionelle und individuelle Angebote  fördern</a:t>
            </a:r>
          </a:p>
          <a:p>
            <a:pPr>
              <a:spcBef>
                <a:spcPts val="600"/>
              </a:spcBef>
              <a:spcAft>
                <a:spcPts val="600"/>
              </a:spcAft>
            </a:pPr>
            <a:r>
              <a:rPr lang="de-DE" sz="1200" dirty="0"/>
              <a:t>- Bedürfnisse im Bereich Gesundheit, Existenzsicherung, Wohnen, Integration und Kooperation, Mobilität, &amp; Freiwilligenarbeit</a:t>
            </a:r>
          </a:p>
          <a:p>
            <a:pPr>
              <a:spcBef>
                <a:spcPts val="600"/>
              </a:spcBef>
              <a:spcAft>
                <a:spcPts val="600"/>
              </a:spcAft>
            </a:pPr>
            <a:r>
              <a:rPr lang="de-DE" sz="1200" dirty="0"/>
              <a:t>- Information und Beratung </a:t>
            </a:r>
          </a:p>
          <a:p>
            <a:pPr>
              <a:spcBef>
                <a:spcPts val="600"/>
              </a:spcBef>
              <a:spcAft>
                <a:spcPts val="600"/>
              </a:spcAft>
            </a:pPr>
            <a:r>
              <a:rPr lang="de-DE" sz="1200" dirty="0"/>
              <a:t>- Massnahmen ausarbeiten und umsetzen</a:t>
            </a:r>
          </a:p>
          <a:p>
            <a:pPr>
              <a:spcBef>
                <a:spcPts val="600"/>
              </a:spcBef>
              <a:spcAft>
                <a:spcPts val="600"/>
              </a:spcAft>
            </a:pPr>
            <a:endParaRPr lang="de-CH" sz="1200" dirty="0"/>
          </a:p>
          <a:p>
            <a:pPr>
              <a:spcBef>
                <a:spcPts val="600"/>
              </a:spcBef>
              <a:spcAft>
                <a:spcPts val="600"/>
              </a:spcAft>
            </a:pPr>
            <a:r>
              <a:rPr lang="de-CH" sz="1200" dirty="0"/>
              <a:t>Altersleitbild</a:t>
            </a:r>
          </a:p>
          <a:p>
            <a:pPr>
              <a:spcBef>
                <a:spcPts val="600"/>
              </a:spcBef>
              <a:spcAft>
                <a:spcPts val="600"/>
              </a:spcAft>
            </a:pPr>
            <a:r>
              <a:rPr lang="de-CH" sz="1200" dirty="0"/>
              <a:t>Betreuung dorfeigener sozialer Einrichtungen (Spitex, Mahlzeitendienst, </a:t>
            </a:r>
            <a:r>
              <a:rPr lang="de-CH" sz="1200" dirty="0" err="1"/>
              <a:t>LebensArt</a:t>
            </a:r>
            <a:endParaRPr lang="de-DE" sz="1200" dirty="0"/>
          </a:p>
          <a:p>
            <a:endParaRPr lang="de-DE" dirty="0"/>
          </a:p>
        </p:txBody>
      </p:sp>
      <p:sp>
        <p:nvSpPr>
          <p:cNvPr id="4" name="Foliennummernplatzhalter 3">
            <a:extLst>
              <a:ext uri="{FF2B5EF4-FFF2-40B4-BE49-F238E27FC236}">
                <a16:creationId xmlns:a16="http://schemas.microsoft.com/office/drawing/2014/main" id="{71C94333-A80D-37BB-CDF3-B1EBF6350AD0}"/>
              </a:ext>
            </a:extLst>
          </p:cNvPr>
          <p:cNvSpPr>
            <a:spLocks noGrp="1"/>
          </p:cNvSpPr>
          <p:nvPr>
            <p:ph type="sldNum" sz="quarter" idx="5"/>
          </p:nvPr>
        </p:nvSpPr>
        <p:spPr/>
        <p:txBody>
          <a:bodyPr/>
          <a:lstStyle/>
          <a:p>
            <a:fld id="{AE90BB76-7427-47F9-AECB-7EA88B9E309D}" type="slidenum">
              <a:rPr lang="de-DE" smtClean="0"/>
              <a:t>6</a:t>
            </a:fld>
            <a:endParaRPr lang="de-DE"/>
          </a:p>
        </p:txBody>
      </p:sp>
    </p:spTree>
    <p:extLst>
      <p:ext uri="{BB962C8B-B14F-4D97-AF65-F5344CB8AC3E}">
        <p14:creationId xmlns:p14="http://schemas.microsoft.com/office/powerpoint/2010/main" val="39091173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C9855-4409-DBA2-90EE-B0CFDF5E691F}"/>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363C24E8-92D7-8F29-BCAD-1BF0616A96C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53FCE0C-0FE6-C2E5-2C6E-645332B35541}"/>
              </a:ext>
            </a:extLst>
          </p:cNvPr>
          <p:cNvSpPr>
            <a:spLocks noGrp="1"/>
          </p:cNvSpPr>
          <p:nvPr>
            <p:ph type="body" idx="1"/>
          </p:nvPr>
        </p:nvSpPr>
        <p:spPr/>
        <p:txBody>
          <a:bodyPr/>
          <a:lstStyle/>
          <a:p>
            <a:pPr marL="0" indent="0">
              <a:buNone/>
            </a:pPr>
            <a:r>
              <a:rPr lang="de-CH" dirty="0"/>
              <a:t>Einführende Worte Stephan, </a:t>
            </a:r>
            <a:r>
              <a:rPr lang="de-CH" dirty="0" err="1"/>
              <a:t>SoK</a:t>
            </a:r>
            <a:endParaRPr lang="de-CH" dirty="0"/>
          </a:p>
          <a:p>
            <a:pPr marL="0" indent="0">
              <a:lnSpc>
                <a:spcPct val="120000"/>
              </a:lnSpc>
              <a:spcBef>
                <a:spcPts val="0"/>
              </a:spcBef>
              <a:buNone/>
            </a:pPr>
            <a:r>
              <a:rPr lang="de-CH" dirty="0"/>
              <a:t>	</a:t>
            </a:r>
            <a:r>
              <a:rPr lang="de-CH" i="1" dirty="0"/>
              <a:t>- Was will die SOK mit diesem Anlass, woher kommen wir (Altersleitbild) </a:t>
            </a:r>
            <a:r>
              <a:rPr lang="de-CH" i="1" dirty="0">
                <a:sym typeface="Wingdings" panose="05000000000000000000" pitchFamily="2" charset="2"/>
              </a:rPr>
              <a:t> Werbung </a:t>
            </a:r>
            <a:r>
              <a:rPr lang="de-CH" i="1" dirty="0" err="1">
                <a:sym typeface="Wingdings" panose="05000000000000000000" pitchFamily="2" charset="2"/>
              </a:rPr>
              <a:t>macheh</a:t>
            </a:r>
            <a:endParaRPr lang="de-CH" i="1" dirty="0"/>
          </a:p>
          <a:p>
            <a:pPr marL="0" indent="0">
              <a:lnSpc>
                <a:spcPct val="120000"/>
              </a:lnSpc>
              <a:spcBef>
                <a:spcPts val="0"/>
              </a:spcBef>
              <a:buNone/>
            </a:pPr>
            <a:r>
              <a:rPr lang="de-CH" i="1" dirty="0"/>
              <a:t>	- Wichtigkeit und Notwendigkeit  von Pflege- und Betreuung Angehöriger</a:t>
            </a:r>
            <a:br>
              <a:rPr lang="de-CH" i="1" dirty="0"/>
            </a:br>
            <a:r>
              <a:rPr lang="de-CH" i="1" dirty="0"/>
              <a:t>	- Anerkennung  und Dank</a:t>
            </a:r>
          </a:p>
          <a:p>
            <a:pPr marL="0" indent="0">
              <a:lnSpc>
                <a:spcPct val="120000"/>
              </a:lnSpc>
              <a:spcBef>
                <a:spcPts val="0"/>
              </a:spcBef>
              <a:buNone/>
            </a:pPr>
            <a:r>
              <a:rPr lang="de-CH" i="1" dirty="0"/>
              <a:t>	- Ermutigen, Hilfe anzunehmen </a:t>
            </a:r>
          </a:p>
          <a:p>
            <a:r>
              <a:rPr lang="de-DE" dirty="0"/>
              <a:t>Auftrag SOK:</a:t>
            </a:r>
          </a:p>
          <a:p>
            <a:pPr>
              <a:spcBef>
                <a:spcPts val="600"/>
              </a:spcBef>
              <a:spcAft>
                <a:spcPts val="600"/>
              </a:spcAft>
            </a:pPr>
            <a:r>
              <a:rPr lang="de-DE" sz="1200" b="1" dirty="0"/>
              <a:t>- soziale Wohl der Dorfbevölkerung  </a:t>
            </a:r>
            <a:r>
              <a:rPr lang="de-DE" sz="1200" dirty="0"/>
              <a:t>fördern </a:t>
            </a:r>
          </a:p>
          <a:p>
            <a:pPr>
              <a:spcBef>
                <a:spcPts val="600"/>
              </a:spcBef>
              <a:spcAft>
                <a:spcPts val="600"/>
              </a:spcAft>
            </a:pPr>
            <a:r>
              <a:rPr lang="de-DE" sz="1200" dirty="0"/>
              <a:t>- institutionelle und individuelle Angebote  fördern</a:t>
            </a:r>
          </a:p>
          <a:p>
            <a:pPr>
              <a:spcBef>
                <a:spcPts val="600"/>
              </a:spcBef>
              <a:spcAft>
                <a:spcPts val="600"/>
              </a:spcAft>
            </a:pPr>
            <a:r>
              <a:rPr lang="de-DE" sz="1200" dirty="0"/>
              <a:t>- Bedürfnisse im Bereich Gesundheit, Existenzsicherung, Wohnen, Integration und Kooperation, Mobilität, &amp; Freiwilligenarbeit</a:t>
            </a:r>
          </a:p>
          <a:p>
            <a:pPr>
              <a:spcBef>
                <a:spcPts val="600"/>
              </a:spcBef>
              <a:spcAft>
                <a:spcPts val="600"/>
              </a:spcAft>
            </a:pPr>
            <a:r>
              <a:rPr lang="de-DE" sz="1200" dirty="0"/>
              <a:t>- Information und Beratung </a:t>
            </a:r>
          </a:p>
          <a:p>
            <a:pPr>
              <a:spcBef>
                <a:spcPts val="600"/>
              </a:spcBef>
              <a:spcAft>
                <a:spcPts val="600"/>
              </a:spcAft>
            </a:pPr>
            <a:r>
              <a:rPr lang="de-DE" sz="1200" dirty="0"/>
              <a:t>- Massnahmen ausarbeiten und umsetzen</a:t>
            </a:r>
          </a:p>
          <a:p>
            <a:pPr>
              <a:spcBef>
                <a:spcPts val="600"/>
              </a:spcBef>
              <a:spcAft>
                <a:spcPts val="600"/>
              </a:spcAft>
            </a:pPr>
            <a:endParaRPr lang="de-CH" sz="1200" dirty="0"/>
          </a:p>
          <a:p>
            <a:pPr>
              <a:spcBef>
                <a:spcPts val="600"/>
              </a:spcBef>
              <a:spcAft>
                <a:spcPts val="600"/>
              </a:spcAft>
            </a:pPr>
            <a:r>
              <a:rPr lang="de-CH" sz="1200" dirty="0"/>
              <a:t>Altersleitbild</a:t>
            </a:r>
          </a:p>
          <a:p>
            <a:pPr>
              <a:spcBef>
                <a:spcPts val="600"/>
              </a:spcBef>
              <a:spcAft>
                <a:spcPts val="600"/>
              </a:spcAft>
            </a:pPr>
            <a:r>
              <a:rPr lang="de-CH" sz="1200" dirty="0"/>
              <a:t>Betreuung dorfeigener sozialer Einrichtungen (Spitex, Mahlzeitendienst, </a:t>
            </a:r>
            <a:r>
              <a:rPr lang="de-CH" sz="1200" dirty="0" err="1"/>
              <a:t>LebensArt</a:t>
            </a:r>
            <a:endParaRPr lang="de-DE" sz="1200" dirty="0"/>
          </a:p>
          <a:p>
            <a:endParaRPr lang="de-DE" dirty="0"/>
          </a:p>
        </p:txBody>
      </p:sp>
      <p:sp>
        <p:nvSpPr>
          <p:cNvPr id="4" name="Foliennummernplatzhalter 3">
            <a:extLst>
              <a:ext uri="{FF2B5EF4-FFF2-40B4-BE49-F238E27FC236}">
                <a16:creationId xmlns:a16="http://schemas.microsoft.com/office/drawing/2014/main" id="{3C735ECC-FFAE-99AA-0488-F738C2B9C88F}"/>
              </a:ext>
            </a:extLst>
          </p:cNvPr>
          <p:cNvSpPr>
            <a:spLocks noGrp="1"/>
          </p:cNvSpPr>
          <p:nvPr>
            <p:ph type="sldNum" sz="quarter" idx="5"/>
          </p:nvPr>
        </p:nvSpPr>
        <p:spPr/>
        <p:txBody>
          <a:bodyPr/>
          <a:lstStyle/>
          <a:p>
            <a:fld id="{AE90BB76-7427-47F9-AECB-7EA88B9E309D}" type="slidenum">
              <a:rPr lang="de-DE" smtClean="0"/>
              <a:t>7</a:t>
            </a:fld>
            <a:endParaRPr lang="de-DE"/>
          </a:p>
        </p:txBody>
      </p:sp>
    </p:spTree>
    <p:extLst>
      <p:ext uri="{BB962C8B-B14F-4D97-AF65-F5344CB8AC3E}">
        <p14:creationId xmlns:p14="http://schemas.microsoft.com/office/powerpoint/2010/main" val="26532119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286000" lvl="5" indent="0">
              <a:lnSpc>
                <a:spcPct val="120000"/>
              </a:lnSpc>
              <a:spcBef>
                <a:spcPts val="0"/>
              </a:spcBef>
              <a:buNone/>
            </a:pPr>
            <a:r>
              <a:rPr lang="de-CH" i="1" dirty="0"/>
              <a:t>- Wichtigkeit und Notwendigkeit  von Pflege- und Betreuung Angehöriger</a:t>
            </a:r>
            <a:br>
              <a:rPr lang="de-CH" i="1" dirty="0"/>
            </a:br>
            <a:r>
              <a:rPr lang="de-CH" i="1" dirty="0"/>
              <a:t>- Anerkennung  und Dank</a:t>
            </a:r>
          </a:p>
          <a:p>
            <a:pPr marL="2286000" lvl="5" indent="0">
              <a:lnSpc>
                <a:spcPct val="120000"/>
              </a:lnSpc>
              <a:spcBef>
                <a:spcPts val="0"/>
              </a:spcBef>
              <a:buNone/>
            </a:pPr>
            <a:r>
              <a:rPr lang="de-CH" i="1" dirty="0"/>
              <a:t>- Ermutigen, Hilfe anzunehmen </a:t>
            </a:r>
          </a:p>
          <a:p>
            <a:pPr>
              <a:lnSpc>
                <a:spcPct val="107000"/>
              </a:lnSpc>
              <a:spcAft>
                <a:spcPts val="800"/>
              </a:spcAft>
            </a:pPr>
            <a:endParaRPr lang="de-DE" sz="1800" kern="100" dirty="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de-DE" sz="1800" b="1" kern="100" dirty="0">
                <a:effectLst/>
                <a:latin typeface="Calibri" panose="020F0502020204030204" pitchFamily="34" charset="0"/>
                <a:ea typeface="Calibri" panose="020F0502020204030204" pitchFamily="34" charset="0"/>
                <a:cs typeface="Arial" panose="020B0604020202020204" pitchFamily="34" charset="0"/>
              </a:rPr>
              <a:t>Arten der Pflege</a:t>
            </a:r>
          </a:p>
          <a:p>
            <a:pPr>
              <a:lnSpc>
                <a:spcPct val="107000"/>
              </a:lnSpc>
              <a:spcAft>
                <a:spcPts val="800"/>
              </a:spcAft>
            </a:pPr>
            <a:r>
              <a:rPr lang="de-DE" sz="1800" kern="100" dirty="0">
                <a:effectLst/>
                <a:latin typeface="Calibri" panose="020F0502020204030204" pitchFamily="34" charset="0"/>
                <a:ea typeface="Calibri" panose="020F0502020204030204" pitchFamily="34" charset="0"/>
                <a:cs typeface="Arial" panose="020B0604020202020204" pitchFamily="34" charset="0"/>
              </a:rPr>
              <a:t>- Körperpflege (Baden, Anziehen, Füttern)</a:t>
            </a:r>
          </a:p>
          <a:p>
            <a:pPr>
              <a:lnSpc>
                <a:spcPct val="107000"/>
              </a:lnSpc>
              <a:spcAft>
                <a:spcPts val="800"/>
              </a:spcAft>
            </a:pPr>
            <a:r>
              <a:rPr lang="de-DE" sz="1800" kern="100" dirty="0">
                <a:effectLst/>
                <a:latin typeface="Calibri" panose="020F0502020204030204" pitchFamily="34" charset="0"/>
                <a:ea typeface="Calibri" panose="020F0502020204030204" pitchFamily="34" charset="0"/>
                <a:cs typeface="Arial" panose="020B0604020202020204" pitchFamily="34" charset="0"/>
              </a:rPr>
              <a:t>- Medizinische Versorgung (Medikationsmanagement, Wundversorgung)</a:t>
            </a:r>
          </a:p>
          <a:p>
            <a:pPr>
              <a:lnSpc>
                <a:spcPct val="107000"/>
              </a:lnSpc>
              <a:spcAft>
                <a:spcPts val="800"/>
              </a:spcAft>
            </a:pPr>
            <a:r>
              <a:rPr lang="de-DE" sz="1800" kern="100" dirty="0">
                <a:effectLst/>
                <a:latin typeface="Calibri" panose="020F0502020204030204" pitchFamily="34" charset="0"/>
                <a:ea typeface="Calibri" panose="020F0502020204030204" pitchFamily="34" charset="0"/>
                <a:cs typeface="Arial" panose="020B0604020202020204" pitchFamily="34" charset="0"/>
              </a:rPr>
              <a:t>- Emotionale Unterstützung</a:t>
            </a:r>
          </a:p>
          <a:p>
            <a:pPr marL="285750" indent="-285750">
              <a:lnSpc>
                <a:spcPct val="107000"/>
              </a:lnSpc>
              <a:spcAft>
                <a:spcPts val="800"/>
              </a:spcAft>
              <a:buFontTx/>
              <a:buChar char="-"/>
            </a:pPr>
            <a:r>
              <a:rPr lang="de-DE" sz="1800" kern="100" dirty="0">
                <a:effectLst/>
                <a:latin typeface="Calibri" panose="020F0502020204030204" pitchFamily="34" charset="0"/>
                <a:ea typeface="Calibri" panose="020F0502020204030204" pitchFamily="34" charset="0"/>
                <a:cs typeface="Arial" panose="020B0604020202020204" pitchFamily="34" charset="0"/>
              </a:rPr>
              <a:t>Haushaltsführung</a:t>
            </a:r>
          </a:p>
          <a:p>
            <a:pPr marL="0" indent="0">
              <a:lnSpc>
                <a:spcPct val="107000"/>
              </a:lnSpc>
              <a:spcAft>
                <a:spcPts val="800"/>
              </a:spcAft>
              <a:buFontTx/>
              <a:buNone/>
            </a:pPr>
            <a:endParaRPr lang="de-DE" dirty="0"/>
          </a:p>
          <a:p>
            <a:pPr>
              <a:lnSpc>
                <a:spcPct val="107000"/>
              </a:lnSpc>
              <a:spcAft>
                <a:spcPts val="800"/>
              </a:spcAft>
            </a:pPr>
            <a:r>
              <a:rPr lang="de-DE" sz="1800" b="1" kern="100" dirty="0">
                <a:effectLst/>
                <a:latin typeface="Calibri" panose="020F0502020204030204" pitchFamily="34" charset="0"/>
                <a:ea typeface="Calibri" panose="020F0502020204030204" pitchFamily="34" charset="0"/>
                <a:cs typeface="Arial" panose="020B0604020202020204" pitchFamily="34" charset="0"/>
              </a:rPr>
              <a:t>Herausforderungen</a:t>
            </a:r>
            <a:r>
              <a:rPr lang="de-DE" sz="1800" kern="100" dirty="0">
                <a:effectLst/>
                <a:latin typeface="Calibri" panose="020F0502020204030204" pitchFamily="34" charset="0"/>
                <a:ea typeface="Calibri" panose="020F0502020204030204" pitchFamily="34" charset="0"/>
                <a:cs typeface="Arial" panose="020B0604020202020204" pitchFamily="34" charset="0"/>
              </a:rPr>
              <a:t> für pflegende Angehörige</a:t>
            </a:r>
          </a:p>
          <a:p>
            <a:pPr marL="285750" indent="-285750">
              <a:lnSpc>
                <a:spcPct val="107000"/>
              </a:lnSpc>
              <a:spcAft>
                <a:spcPts val="800"/>
              </a:spcAft>
              <a:buFontTx/>
              <a:buChar char="-"/>
            </a:pPr>
            <a:r>
              <a:rPr lang="de-DE" sz="1800" kern="100" dirty="0">
                <a:effectLst/>
                <a:latin typeface="Calibri" panose="020F0502020204030204" pitchFamily="34" charset="0"/>
                <a:ea typeface="Calibri" panose="020F0502020204030204" pitchFamily="34" charset="0"/>
                <a:cs typeface="Arial" panose="020B0604020202020204" pitchFamily="34" charset="0"/>
              </a:rPr>
              <a:t>Emotionaler Stress und Burnout</a:t>
            </a:r>
          </a:p>
          <a:p>
            <a:pPr marL="285750" indent="-285750">
              <a:lnSpc>
                <a:spcPct val="107000"/>
              </a:lnSpc>
              <a:spcAft>
                <a:spcPts val="800"/>
              </a:spcAft>
              <a:buFontTx/>
              <a:buChar char="-"/>
            </a:pPr>
            <a:r>
              <a:rPr lang="de-DE" sz="1800" kern="100" dirty="0">
                <a:effectLst/>
                <a:latin typeface="Calibri" panose="020F0502020204030204" pitchFamily="34" charset="0"/>
                <a:ea typeface="Calibri" panose="020F0502020204030204" pitchFamily="34" charset="0"/>
                <a:cs typeface="Arial" panose="020B0604020202020204" pitchFamily="34" charset="0"/>
              </a:rPr>
              <a:t>Auseinandersetzung mit Zerbrechlichkeit der eigenen Eltern</a:t>
            </a:r>
          </a:p>
          <a:p>
            <a:pPr marL="285750" indent="-285750">
              <a:lnSpc>
                <a:spcPct val="107000"/>
              </a:lnSpc>
              <a:spcAft>
                <a:spcPts val="800"/>
              </a:spcAft>
              <a:buFontTx/>
              <a:buChar char="-"/>
            </a:pPr>
            <a:r>
              <a:rPr lang="de-DE" sz="1800" kern="100" dirty="0">
                <a:effectLst/>
                <a:latin typeface="Calibri" panose="020F0502020204030204" pitchFamily="34" charset="0"/>
                <a:ea typeface="Calibri" panose="020F0502020204030204" pitchFamily="34" charset="0"/>
                <a:cs typeface="Arial" panose="020B0604020202020204" pitchFamily="34" charset="0"/>
              </a:rPr>
              <a:t>Finanzielle Belastung</a:t>
            </a:r>
          </a:p>
          <a:p>
            <a:pPr marL="285750" indent="-285750">
              <a:lnSpc>
                <a:spcPct val="107000"/>
              </a:lnSpc>
              <a:spcAft>
                <a:spcPts val="800"/>
              </a:spcAft>
              <a:buFontTx/>
              <a:buChar char="-"/>
            </a:pPr>
            <a:r>
              <a:rPr lang="de-DE" sz="1800" kern="100" dirty="0">
                <a:effectLst/>
                <a:latin typeface="Calibri" panose="020F0502020204030204" pitchFamily="34" charset="0"/>
                <a:ea typeface="Calibri" panose="020F0502020204030204" pitchFamily="34" charset="0"/>
                <a:cs typeface="Arial" panose="020B0604020202020204" pitchFamily="34" charset="0"/>
              </a:rPr>
              <a:t>Probleme mit der Vereinbarkeit</a:t>
            </a:r>
          </a:p>
          <a:p>
            <a:pPr marL="285750" indent="-285750">
              <a:lnSpc>
                <a:spcPct val="107000"/>
              </a:lnSpc>
              <a:spcAft>
                <a:spcPts val="800"/>
              </a:spcAft>
              <a:buFontTx/>
              <a:buChar char="-"/>
            </a:pPr>
            <a:r>
              <a:rPr lang="de-DE" sz="1800" kern="100" dirty="0">
                <a:effectLst/>
                <a:latin typeface="Calibri" panose="020F0502020204030204" pitchFamily="34" charset="0"/>
                <a:ea typeface="Calibri" panose="020F0502020204030204" pitchFamily="34" charset="0"/>
                <a:cs typeface="Arial" panose="020B0604020202020204" pitchFamily="34" charset="0"/>
              </a:rPr>
              <a:t>Mangel an Privatsphäre und persönlicher Zeit (für Erholung)</a:t>
            </a:r>
          </a:p>
          <a:p>
            <a:pPr marL="285750" indent="-285750">
              <a:lnSpc>
                <a:spcPct val="107000"/>
              </a:lnSpc>
              <a:spcAft>
                <a:spcPts val="800"/>
              </a:spcAft>
              <a:buFontTx/>
              <a:buChar char="-"/>
            </a:pPr>
            <a:endParaRPr lang="de-DE"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FontTx/>
              <a:buNone/>
            </a:pPr>
            <a:r>
              <a:rPr lang="de-DE" sz="1800" b="1" kern="100" dirty="0">
                <a:effectLst/>
                <a:latin typeface="Calibri" panose="020F0502020204030204" pitchFamily="34" charset="0"/>
                <a:ea typeface="Calibri" panose="020F0502020204030204" pitchFamily="34" charset="0"/>
                <a:cs typeface="Arial" panose="020B0604020202020204" pitchFamily="34" charset="0"/>
              </a:rPr>
              <a:t>Chancen</a:t>
            </a:r>
            <a:r>
              <a:rPr lang="de-DE" sz="1800" kern="100" dirty="0">
                <a:effectLst/>
                <a:latin typeface="Calibri" panose="020F0502020204030204" pitchFamily="34" charset="0"/>
                <a:ea typeface="Calibri" panose="020F0502020204030204" pitchFamily="34" charset="0"/>
                <a:cs typeface="Arial" panose="020B0604020202020204" pitchFamily="34" charset="0"/>
              </a:rPr>
              <a:t> für pflegende Angehörige:</a:t>
            </a:r>
          </a:p>
          <a:p>
            <a:pPr>
              <a:lnSpc>
                <a:spcPct val="107000"/>
              </a:lnSpc>
              <a:spcAft>
                <a:spcPts val="800"/>
              </a:spcAft>
            </a:pPr>
            <a:r>
              <a:rPr lang="de-DE" sz="1800" kern="100" dirty="0">
                <a:effectLst/>
                <a:latin typeface="Calibri" panose="020F0502020204030204" pitchFamily="34" charset="0"/>
                <a:ea typeface="Calibri" panose="020F0502020204030204" pitchFamily="34" charset="0"/>
                <a:cs typeface="Arial" panose="020B0604020202020204" pitchFamily="34" charset="0"/>
              </a:rPr>
              <a:t>- Gestärkte Beziehungen</a:t>
            </a:r>
          </a:p>
          <a:p>
            <a:pPr>
              <a:lnSpc>
                <a:spcPct val="107000"/>
              </a:lnSpc>
              <a:spcAft>
                <a:spcPts val="800"/>
              </a:spcAft>
            </a:pPr>
            <a:r>
              <a:rPr lang="de-DE" sz="1800" kern="100" dirty="0">
                <a:effectLst/>
                <a:latin typeface="Calibri" panose="020F0502020204030204" pitchFamily="34" charset="0"/>
                <a:ea typeface="Calibri" panose="020F0502020204030204" pitchFamily="34" charset="0"/>
                <a:cs typeface="Arial" panose="020B0604020202020204" pitchFamily="34" charset="0"/>
              </a:rPr>
              <a:t>- Persönliches Wachstum und neue Fähigkeiten</a:t>
            </a:r>
          </a:p>
          <a:p>
            <a:pPr>
              <a:lnSpc>
                <a:spcPct val="107000"/>
              </a:lnSpc>
              <a:spcAft>
                <a:spcPts val="800"/>
              </a:spcAft>
            </a:pPr>
            <a:r>
              <a:rPr lang="de-DE" sz="1800" kern="100" dirty="0">
                <a:effectLst/>
                <a:latin typeface="Calibri" panose="020F0502020204030204" pitchFamily="34" charset="0"/>
                <a:ea typeface="Calibri" panose="020F0502020204030204" pitchFamily="34" charset="0"/>
                <a:cs typeface="Arial" panose="020B0604020202020204" pitchFamily="34" charset="0"/>
              </a:rPr>
              <a:t>- Sinn und Erfüllung</a:t>
            </a:r>
          </a:p>
          <a:p>
            <a:pPr>
              <a:lnSpc>
                <a:spcPct val="107000"/>
              </a:lnSpc>
              <a:spcAft>
                <a:spcPts val="800"/>
              </a:spcAft>
            </a:pPr>
            <a:r>
              <a:rPr lang="de-DE" sz="1800" kern="100" dirty="0">
                <a:effectLst/>
                <a:latin typeface="Calibri" panose="020F0502020204030204" pitchFamily="34" charset="0"/>
                <a:ea typeface="Calibri" panose="020F0502020204030204" pitchFamily="34" charset="0"/>
                <a:cs typeface="Arial" panose="020B0604020202020204" pitchFamily="34" charset="0"/>
              </a:rPr>
              <a:t>- Zu wissen, dass der geliebte Mensch gut versorgt ist</a:t>
            </a:r>
          </a:p>
          <a:p>
            <a:pPr marL="0" indent="0">
              <a:lnSpc>
                <a:spcPct val="107000"/>
              </a:lnSpc>
              <a:spcAft>
                <a:spcPts val="800"/>
              </a:spcAft>
              <a:buFontTx/>
              <a:buNone/>
            </a:pPr>
            <a:endParaRPr lang="de-DE" sz="1800" kern="100" dirty="0">
              <a:effectLst/>
              <a:latin typeface="Calibri" panose="020F0502020204030204" pitchFamily="34" charset="0"/>
              <a:ea typeface="Calibri" panose="020F0502020204030204" pitchFamily="34" charset="0"/>
              <a:cs typeface="Arial" panose="020B0604020202020204" pitchFamily="34" charset="0"/>
            </a:endParaRPr>
          </a:p>
          <a:p>
            <a:pPr marL="285750" indent="-285750">
              <a:lnSpc>
                <a:spcPct val="107000"/>
              </a:lnSpc>
              <a:spcAft>
                <a:spcPts val="800"/>
              </a:spcAft>
              <a:buFontTx/>
              <a:buChar char="-"/>
            </a:pPr>
            <a:endParaRPr lang="de-DE" sz="1800" kern="1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spcAft>
                <a:spcPts val="800"/>
              </a:spcAft>
              <a:buFontTx/>
              <a:buNone/>
            </a:pPr>
            <a:r>
              <a:rPr lang="de-DE" sz="1800" dirty="0"/>
              <a:t>Quelle: https://www.profamilia.ch/familien/familienratgeber/stichworte/entlastungsangebote-fuer-pflegende-angehoerige</a:t>
            </a:r>
          </a:p>
          <a:p>
            <a:pPr marL="285750" indent="-285750">
              <a:lnSpc>
                <a:spcPct val="107000"/>
              </a:lnSpc>
              <a:spcAft>
                <a:spcPts val="800"/>
              </a:spcAft>
              <a:buFontTx/>
              <a:buChar char="-"/>
            </a:pPr>
            <a:endParaRPr lang="de-DE" sz="1800" kern="100" dirty="0">
              <a:effectLst/>
              <a:latin typeface="Calibri" panose="020F0502020204030204" pitchFamily="34" charset="0"/>
              <a:ea typeface="Calibri" panose="020F0502020204030204" pitchFamily="34" charset="0"/>
              <a:cs typeface="Arial" panose="020B0604020202020204" pitchFamily="34" charset="0"/>
            </a:endParaRPr>
          </a:p>
          <a:p>
            <a:endParaRPr lang="de-DE" dirty="0"/>
          </a:p>
        </p:txBody>
      </p:sp>
      <p:sp>
        <p:nvSpPr>
          <p:cNvPr id="4" name="Foliennummernplatzhalter 3"/>
          <p:cNvSpPr>
            <a:spLocks noGrp="1"/>
          </p:cNvSpPr>
          <p:nvPr>
            <p:ph type="sldNum" sz="quarter" idx="5"/>
          </p:nvPr>
        </p:nvSpPr>
        <p:spPr/>
        <p:txBody>
          <a:bodyPr/>
          <a:lstStyle/>
          <a:p>
            <a:fld id="{AE90BB76-7427-47F9-AECB-7EA88B9E309D}" type="slidenum">
              <a:rPr lang="de-DE" smtClean="0"/>
              <a:t>8</a:t>
            </a:fld>
            <a:endParaRPr lang="de-DE"/>
          </a:p>
        </p:txBody>
      </p:sp>
    </p:spTree>
    <p:extLst>
      <p:ext uri="{BB962C8B-B14F-4D97-AF65-F5344CB8AC3E}">
        <p14:creationId xmlns:p14="http://schemas.microsoft.com/office/powerpoint/2010/main" val="9535238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B2165-F78F-B0D0-4CE6-4EA663642BF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B02A70B-3E9E-A64F-8A1A-A549B1B0C951}"/>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7B40A55-78EA-B18B-692F-22B57C3FFBA6}"/>
              </a:ext>
            </a:extLst>
          </p:cNvPr>
          <p:cNvSpPr>
            <a:spLocks noGrp="1"/>
          </p:cNvSpPr>
          <p:nvPr>
            <p:ph type="body" idx="1"/>
          </p:nvPr>
        </p:nvSpPr>
        <p:spPr/>
        <p:txBody>
          <a:bodyPr/>
          <a:lstStyle/>
          <a:p>
            <a:pPr marL="0" indent="0">
              <a:buNone/>
            </a:pPr>
            <a:r>
              <a:rPr lang="de-CH" dirty="0"/>
              <a:t>Einführende Worte Stephan, </a:t>
            </a:r>
            <a:r>
              <a:rPr lang="de-CH" dirty="0" err="1"/>
              <a:t>SoK</a:t>
            </a:r>
            <a:endParaRPr lang="de-CH" dirty="0"/>
          </a:p>
          <a:p>
            <a:pPr marL="0" indent="0">
              <a:lnSpc>
                <a:spcPct val="120000"/>
              </a:lnSpc>
              <a:spcBef>
                <a:spcPts val="0"/>
              </a:spcBef>
              <a:buNone/>
            </a:pPr>
            <a:r>
              <a:rPr lang="de-CH" dirty="0"/>
              <a:t>	</a:t>
            </a:r>
            <a:r>
              <a:rPr lang="de-CH" i="1" dirty="0"/>
              <a:t>- Was will die SOK mit diesem Anlass, woher kommen wir (Altersleitbild) </a:t>
            </a:r>
            <a:r>
              <a:rPr lang="de-CH" i="1" dirty="0">
                <a:sym typeface="Wingdings" panose="05000000000000000000" pitchFamily="2" charset="2"/>
              </a:rPr>
              <a:t> Werbung </a:t>
            </a:r>
            <a:r>
              <a:rPr lang="de-CH" i="1" dirty="0" err="1">
                <a:sym typeface="Wingdings" panose="05000000000000000000" pitchFamily="2" charset="2"/>
              </a:rPr>
              <a:t>macheh</a:t>
            </a:r>
            <a:endParaRPr lang="de-CH" i="1" dirty="0"/>
          </a:p>
          <a:p>
            <a:pPr marL="0" indent="0">
              <a:lnSpc>
                <a:spcPct val="120000"/>
              </a:lnSpc>
              <a:spcBef>
                <a:spcPts val="0"/>
              </a:spcBef>
              <a:buNone/>
            </a:pPr>
            <a:r>
              <a:rPr lang="de-CH" i="1" dirty="0"/>
              <a:t>	- Wichtigkeit und Notwendigkeit  von Pflege- und Betreuung Angehöriger</a:t>
            </a:r>
            <a:br>
              <a:rPr lang="de-CH" i="1" dirty="0"/>
            </a:br>
            <a:r>
              <a:rPr lang="de-CH" i="1" dirty="0"/>
              <a:t>	- Anerkennung  und Dank</a:t>
            </a:r>
          </a:p>
          <a:p>
            <a:pPr marL="0" indent="0">
              <a:lnSpc>
                <a:spcPct val="120000"/>
              </a:lnSpc>
              <a:spcBef>
                <a:spcPts val="0"/>
              </a:spcBef>
              <a:buNone/>
            </a:pPr>
            <a:r>
              <a:rPr lang="de-CH" i="1" dirty="0"/>
              <a:t>	- Ermutigen, Hilfe anzunehmen </a:t>
            </a:r>
          </a:p>
          <a:p>
            <a:r>
              <a:rPr lang="de-DE" dirty="0"/>
              <a:t>Auftrag SOK:</a:t>
            </a:r>
          </a:p>
          <a:p>
            <a:pPr>
              <a:spcBef>
                <a:spcPts val="600"/>
              </a:spcBef>
              <a:spcAft>
                <a:spcPts val="600"/>
              </a:spcAft>
            </a:pPr>
            <a:r>
              <a:rPr lang="de-DE" sz="1200" b="1" dirty="0"/>
              <a:t>- soziale Wohl der Dorfbevölkerung  </a:t>
            </a:r>
            <a:r>
              <a:rPr lang="de-DE" sz="1200" dirty="0"/>
              <a:t>fördern </a:t>
            </a:r>
          </a:p>
          <a:p>
            <a:pPr>
              <a:spcBef>
                <a:spcPts val="600"/>
              </a:spcBef>
              <a:spcAft>
                <a:spcPts val="600"/>
              </a:spcAft>
            </a:pPr>
            <a:r>
              <a:rPr lang="de-DE" sz="1200" dirty="0"/>
              <a:t>- institutionelle und individuelle Angebote  fördern</a:t>
            </a:r>
          </a:p>
          <a:p>
            <a:pPr>
              <a:spcBef>
                <a:spcPts val="600"/>
              </a:spcBef>
              <a:spcAft>
                <a:spcPts val="600"/>
              </a:spcAft>
            </a:pPr>
            <a:r>
              <a:rPr lang="de-DE" sz="1200" dirty="0"/>
              <a:t>- Bedürfnisse im Bereich Gesundheit, Existenzsicherung, Wohnen, Integration und Kooperation, Mobilität, &amp; Freiwilligenarbeit</a:t>
            </a:r>
          </a:p>
          <a:p>
            <a:pPr>
              <a:spcBef>
                <a:spcPts val="600"/>
              </a:spcBef>
              <a:spcAft>
                <a:spcPts val="600"/>
              </a:spcAft>
            </a:pPr>
            <a:r>
              <a:rPr lang="de-DE" sz="1200" dirty="0"/>
              <a:t>- Information und Beratung </a:t>
            </a:r>
          </a:p>
          <a:p>
            <a:pPr>
              <a:spcBef>
                <a:spcPts val="600"/>
              </a:spcBef>
              <a:spcAft>
                <a:spcPts val="600"/>
              </a:spcAft>
            </a:pPr>
            <a:r>
              <a:rPr lang="de-DE" sz="1200" dirty="0"/>
              <a:t>- Massnahmen ausarbeiten und umsetzen</a:t>
            </a:r>
          </a:p>
          <a:p>
            <a:pPr>
              <a:spcBef>
                <a:spcPts val="600"/>
              </a:spcBef>
              <a:spcAft>
                <a:spcPts val="600"/>
              </a:spcAft>
            </a:pPr>
            <a:endParaRPr lang="de-CH" sz="1200" dirty="0"/>
          </a:p>
          <a:p>
            <a:pPr>
              <a:spcBef>
                <a:spcPts val="600"/>
              </a:spcBef>
              <a:spcAft>
                <a:spcPts val="600"/>
              </a:spcAft>
            </a:pPr>
            <a:r>
              <a:rPr lang="de-CH" sz="1200" dirty="0"/>
              <a:t>Altersleitbild</a:t>
            </a:r>
          </a:p>
          <a:p>
            <a:pPr>
              <a:spcBef>
                <a:spcPts val="600"/>
              </a:spcBef>
              <a:spcAft>
                <a:spcPts val="600"/>
              </a:spcAft>
            </a:pPr>
            <a:r>
              <a:rPr lang="de-CH" sz="1200" dirty="0"/>
              <a:t>Betreuung dorfeigener sozialer Einrichtungen (Spitex, Mahlzeitendienst, </a:t>
            </a:r>
            <a:r>
              <a:rPr lang="de-CH" sz="1200" dirty="0" err="1"/>
              <a:t>LebensArt</a:t>
            </a:r>
            <a:endParaRPr lang="de-DE" sz="1200" dirty="0"/>
          </a:p>
          <a:p>
            <a:endParaRPr lang="de-DE" dirty="0"/>
          </a:p>
        </p:txBody>
      </p:sp>
      <p:sp>
        <p:nvSpPr>
          <p:cNvPr id="4" name="Foliennummernplatzhalter 3">
            <a:extLst>
              <a:ext uri="{FF2B5EF4-FFF2-40B4-BE49-F238E27FC236}">
                <a16:creationId xmlns:a16="http://schemas.microsoft.com/office/drawing/2014/main" id="{3C064237-6F38-54A6-2730-933516531367}"/>
              </a:ext>
            </a:extLst>
          </p:cNvPr>
          <p:cNvSpPr>
            <a:spLocks noGrp="1"/>
          </p:cNvSpPr>
          <p:nvPr>
            <p:ph type="sldNum" sz="quarter" idx="5"/>
          </p:nvPr>
        </p:nvSpPr>
        <p:spPr/>
        <p:txBody>
          <a:bodyPr/>
          <a:lstStyle/>
          <a:p>
            <a:fld id="{AE90BB76-7427-47F9-AECB-7EA88B9E309D}" type="slidenum">
              <a:rPr lang="de-DE" smtClean="0"/>
              <a:t>9</a:t>
            </a:fld>
            <a:endParaRPr lang="de-DE"/>
          </a:p>
        </p:txBody>
      </p:sp>
    </p:spTree>
    <p:extLst>
      <p:ext uri="{BB962C8B-B14F-4D97-AF65-F5344CB8AC3E}">
        <p14:creationId xmlns:p14="http://schemas.microsoft.com/office/powerpoint/2010/main" val="3058097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66560F-EAFF-F5AA-1138-F5C5532F31DE}"/>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C41BA3C-84EF-0CB4-7F2D-ADA73B78B88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C143127-1950-8AE1-9A56-CAB4F0FDA79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solidFill>
                  <a:schemeClr val="tx2"/>
                </a:solidFill>
              </a:rPr>
              <a:t>Eine wichtige Rolle bei der Unterstützung pflegender Angehöriger spielt die öffentliche Spitex mit ihren Pflege- und Hauswirtschaftsleistungen.</a:t>
            </a:r>
          </a:p>
          <a:p>
            <a:endParaRPr lang="de-DE" dirty="0"/>
          </a:p>
        </p:txBody>
      </p:sp>
      <p:sp>
        <p:nvSpPr>
          <p:cNvPr id="4" name="Foliennummernplatzhalter 3">
            <a:extLst>
              <a:ext uri="{FF2B5EF4-FFF2-40B4-BE49-F238E27FC236}">
                <a16:creationId xmlns:a16="http://schemas.microsoft.com/office/drawing/2014/main" id="{D83C9F23-5CE8-1F84-0C08-9243684E6A99}"/>
              </a:ext>
            </a:extLst>
          </p:cNvPr>
          <p:cNvSpPr>
            <a:spLocks noGrp="1"/>
          </p:cNvSpPr>
          <p:nvPr>
            <p:ph type="sldNum" sz="quarter" idx="5"/>
          </p:nvPr>
        </p:nvSpPr>
        <p:spPr/>
        <p:txBody>
          <a:bodyPr/>
          <a:lstStyle/>
          <a:p>
            <a:fld id="{AE90BB76-7427-47F9-AECB-7EA88B9E309D}" type="slidenum">
              <a:rPr lang="de-DE" smtClean="0"/>
              <a:t>11</a:t>
            </a:fld>
            <a:endParaRPr lang="de-DE"/>
          </a:p>
        </p:txBody>
      </p:sp>
    </p:spTree>
    <p:extLst>
      <p:ext uri="{BB962C8B-B14F-4D97-AF65-F5344CB8AC3E}">
        <p14:creationId xmlns:p14="http://schemas.microsoft.com/office/powerpoint/2010/main" val="980077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3A872F-1AA2-F78E-CFB5-986C6B5A9EBE}"/>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0FF19569-9EAD-8F56-914C-9EB510F123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8D47B548-1E86-BEC0-8A18-9633B58329A3}"/>
              </a:ext>
            </a:extLst>
          </p:cNvPr>
          <p:cNvSpPr>
            <a:spLocks noGrp="1"/>
          </p:cNvSpPr>
          <p:nvPr>
            <p:ph type="dt" sz="half" idx="10"/>
          </p:nvPr>
        </p:nvSpPr>
        <p:spPr/>
        <p:txBody>
          <a:bodyPr/>
          <a:lstStyle/>
          <a:p>
            <a:r>
              <a:rPr lang="de-DE"/>
              <a:t>05.11.2024</a:t>
            </a:r>
          </a:p>
        </p:txBody>
      </p:sp>
      <p:sp>
        <p:nvSpPr>
          <p:cNvPr id="5" name="Fußzeilenplatzhalter 4">
            <a:extLst>
              <a:ext uri="{FF2B5EF4-FFF2-40B4-BE49-F238E27FC236}">
                <a16:creationId xmlns:a16="http://schemas.microsoft.com/office/drawing/2014/main" id="{559E8FAA-241C-363C-95FB-4B153ABE1199}"/>
              </a:ext>
            </a:extLst>
          </p:cNvPr>
          <p:cNvSpPr>
            <a:spLocks noGrp="1"/>
          </p:cNvSpPr>
          <p:nvPr>
            <p:ph type="ftr" sz="quarter" idx="11"/>
          </p:nvPr>
        </p:nvSpPr>
        <p:spPr/>
        <p:txBody>
          <a:bodyPr/>
          <a:lstStyle/>
          <a:p>
            <a:r>
              <a:rPr lang="de-DE"/>
              <a:t>Sozialkommission Thunstetten</a:t>
            </a:r>
          </a:p>
        </p:txBody>
      </p:sp>
      <p:sp>
        <p:nvSpPr>
          <p:cNvPr id="6" name="Foliennummernplatzhalter 5">
            <a:extLst>
              <a:ext uri="{FF2B5EF4-FFF2-40B4-BE49-F238E27FC236}">
                <a16:creationId xmlns:a16="http://schemas.microsoft.com/office/drawing/2014/main" id="{8976B5B6-92A3-9F9A-345F-CA7DCE11B755}"/>
              </a:ext>
            </a:extLst>
          </p:cNvPr>
          <p:cNvSpPr>
            <a:spLocks noGrp="1"/>
          </p:cNvSpPr>
          <p:nvPr>
            <p:ph type="sldNum" sz="quarter" idx="12"/>
          </p:nvPr>
        </p:nvSpPr>
        <p:spPr/>
        <p:txBody>
          <a:bodyPr/>
          <a:lstStyle/>
          <a:p>
            <a:fld id="{FE8276A3-3FA0-4D57-8501-6AF911820F83}" type="slidenum">
              <a:rPr lang="de-DE" smtClean="0"/>
              <a:t>‹Nr.›</a:t>
            </a:fld>
            <a:endParaRPr lang="de-DE"/>
          </a:p>
        </p:txBody>
      </p:sp>
    </p:spTree>
    <p:extLst>
      <p:ext uri="{BB962C8B-B14F-4D97-AF65-F5344CB8AC3E}">
        <p14:creationId xmlns:p14="http://schemas.microsoft.com/office/powerpoint/2010/main" val="3494200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0793A7-63EA-0FDA-8B96-1B0128B6DFAD}"/>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009904A9-C9C1-FE1E-4345-73338A49280A}"/>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41AD3F8B-974D-341F-BB62-88C033A777F2}"/>
              </a:ext>
            </a:extLst>
          </p:cNvPr>
          <p:cNvSpPr>
            <a:spLocks noGrp="1"/>
          </p:cNvSpPr>
          <p:nvPr>
            <p:ph type="dt" sz="half" idx="10"/>
          </p:nvPr>
        </p:nvSpPr>
        <p:spPr/>
        <p:txBody>
          <a:bodyPr/>
          <a:lstStyle/>
          <a:p>
            <a:r>
              <a:rPr lang="de-DE"/>
              <a:t>05.11.2024</a:t>
            </a:r>
          </a:p>
        </p:txBody>
      </p:sp>
      <p:sp>
        <p:nvSpPr>
          <p:cNvPr id="5" name="Fußzeilenplatzhalter 4">
            <a:extLst>
              <a:ext uri="{FF2B5EF4-FFF2-40B4-BE49-F238E27FC236}">
                <a16:creationId xmlns:a16="http://schemas.microsoft.com/office/drawing/2014/main" id="{9CD5B81A-D6B0-06D2-6354-F61A83E43C41}"/>
              </a:ext>
            </a:extLst>
          </p:cNvPr>
          <p:cNvSpPr>
            <a:spLocks noGrp="1"/>
          </p:cNvSpPr>
          <p:nvPr>
            <p:ph type="ftr" sz="quarter" idx="11"/>
          </p:nvPr>
        </p:nvSpPr>
        <p:spPr/>
        <p:txBody>
          <a:bodyPr/>
          <a:lstStyle/>
          <a:p>
            <a:r>
              <a:rPr lang="de-DE"/>
              <a:t>Sozialkommission Thunstetten</a:t>
            </a:r>
          </a:p>
        </p:txBody>
      </p:sp>
      <p:sp>
        <p:nvSpPr>
          <p:cNvPr id="6" name="Foliennummernplatzhalter 5">
            <a:extLst>
              <a:ext uri="{FF2B5EF4-FFF2-40B4-BE49-F238E27FC236}">
                <a16:creationId xmlns:a16="http://schemas.microsoft.com/office/drawing/2014/main" id="{0B03F74B-13C0-C883-B846-EACE09F85FC9}"/>
              </a:ext>
            </a:extLst>
          </p:cNvPr>
          <p:cNvSpPr>
            <a:spLocks noGrp="1"/>
          </p:cNvSpPr>
          <p:nvPr>
            <p:ph type="sldNum" sz="quarter" idx="12"/>
          </p:nvPr>
        </p:nvSpPr>
        <p:spPr/>
        <p:txBody>
          <a:bodyPr/>
          <a:lstStyle/>
          <a:p>
            <a:fld id="{FE8276A3-3FA0-4D57-8501-6AF911820F83}" type="slidenum">
              <a:rPr lang="de-DE" smtClean="0"/>
              <a:t>‹Nr.›</a:t>
            </a:fld>
            <a:endParaRPr lang="de-DE"/>
          </a:p>
        </p:txBody>
      </p:sp>
    </p:spTree>
    <p:extLst>
      <p:ext uri="{BB962C8B-B14F-4D97-AF65-F5344CB8AC3E}">
        <p14:creationId xmlns:p14="http://schemas.microsoft.com/office/powerpoint/2010/main" val="3805054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69D8FEC8-1B5F-3479-724A-862AB325D805}"/>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F73B5FE6-B53F-6B76-89D1-5D6E6262314D}"/>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69F84FFB-FCD9-E7E8-83ED-EB5EAC933B31}"/>
              </a:ext>
            </a:extLst>
          </p:cNvPr>
          <p:cNvSpPr>
            <a:spLocks noGrp="1"/>
          </p:cNvSpPr>
          <p:nvPr>
            <p:ph type="dt" sz="half" idx="10"/>
          </p:nvPr>
        </p:nvSpPr>
        <p:spPr/>
        <p:txBody>
          <a:bodyPr/>
          <a:lstStyle/>
          <a:p>
            <a:r>
              <a:rPr lang="de-DE"/>
              <a:t>05.11.2024</a:t>
            </a:r>
          </a:p>
        </p:txBody>
      </p:sp>
      <p:sp>
        <p:nvSpPr>
          <p:cNvPr id="5" name="Fußzeilenplatzhalter 4">
            <a:extLst>
              <a:ext uri="{FF2B5EF4-FFF2-40B4-BE49-F238E27FC236}">
                <a16:creationId xmlns:a16="http://schemas.microsoft.com/office/drawing/2014/main" id="{F74D0B24-9527-7C47-E588-56F9CBD4962B}"/>
              </a:ext>
            </a:extLst>
          </p:cNvPr>
          <p:cNvSpPr>
            <a:spLocks noGrp="1"/>
          </p:cNvSpPr>
          <p:nvPr>
            <p:ph type="ftr" sz="quarter" idx="11"/>
          </p:nvPr>
        </p:nvSpPr>
        <p:spPr/>
        <p:txBody>
          <a:bodyPr/>
          <a:lstStyle/>
          <a:p>
            <a:r>
              <a:rPr lang="de-DE"/>
              <a:t>Sozialkommission Thunstetten</a:t>
            </a:r>
          </a:p>
        </p:txBody>
      </p:sp>
      <p:sp>
        <p:nvSpPr>
          <p:cNvPr id="6" name="Foliennummernplatzhalter 5">
            <a:extLst>
              <a:ext uri="{FF2B5EF4-FFF2-40B4-BE49-F238E27FC236}">
                <a16:creationId xmlns:a16="http://schemas.microsoft.com/office/drawing/2014/main" id="{EDBCA0B2-9294-01A1-8274-9A49CAF8D057}"/>
              </a:ext>
            </a:extLst>
          </p:cNvPr>
          <p:cNvSpPr>
            <a:spLocks noGrp="1"/>
          </p:cNvSpPr>
          <p:nvPr>
            <p:ph type="sldNum" sz="quarter" idx="12"/>
          </p:nvPr>
        </p:nvSpPr>
        <p:spPr/>
        <p:txBody>
          <a:bodyPr/>
          <a:lstStyle/>
          <a:p>
            <a:fld id="{FE8276A3-3FA0-4D57-8501-6AF911820F83}" type="slidenum">
              <a:rPr lang="de-DE" smtClean="0"/>
              <a:t>‹Nr.›</a:t>
            </a:fld>
            <a:endParaRPr lang="de-DE"/>
          </a:p>
        </p:txBody>
      </p:sp>
    </p:spTree>
    <p:extLst>
      <p:ext uri="{BB962C8B-B14F-4D97-AF65-F5344CB8AC3E}">
        <p14:creationId xmlns:p14="http://schemas.microsoft.com/office/powerpoint/2010/main" val="38761078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2486526"/>
            <a:ext cx="10058400" cy="2244051"/>
          </a:xfrm>
        </p:spPr>
        <p:txBody>
          <a:bodyPr anchor="b">
            <a:normAutofit/>
          </a:bodyPr>
          <a:lstStyle>
            <a:lvl1pPr algn="l">
              <a:lnSpc>
                <a:spcPct val="85000"/>
              </a:lnSpc>
              <a:defRPr sz="8000" spc="-50" baseline="0">
                <a:solidFill>
                  <a:srgbClr val="003399"/>
                </a:solidFill>
              </a:defRPr>
            </a:lvl1pPr>
          </a:lstStyle>
          <a:p>
            <a:r>
              <a:rPr lang="de-DE" dirty="0"/>
              <a:t>Titelmasterformat durch Klicken bearbeiten</a:t>
            </a:r>
            <a:endParaRPr lang="en-US" dirty="0"/>
          </a:p>
        </p:txBody>
      </p:sp>
      <p:sp>
        <p:nvSpPr>
          <p:cNvPr id="3" name="Subtitle 2"/>
          <p:cNvSpPr>
            <a:spLocks noGrp="1"/>
          </p:cNvSpPr>
          <p:nvPr>
            <p:ph type="subTitle" idx="1"/>
          </p:nvPr>
        </p:nvSpPr>
        <p:spPr>
          <a:xfrm>
            <a:off x="1097280" y="4960947"/>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dirty="0"/>
              <a:t>Formatvorlage des Untertitelmasters durch Klicken bearbeiten</a:t>
            </a:r>
            <a:endParaRPr lang="en-US" dirty="0"/>
          </a:p>
        </p:txBody>
      </p:sp>
      <p:sp>
        <p:nvSpPr>
          <p:cNvPr id="4" name="Date Placeholder 3"/>
          <p:cNvSpPr>
            <a:spLocks noGrp="1"/>
          </p:cNvSpPr>
          <p:nvPr>
            <p:ph type="dt" sz="half" idx="10"/>
          </p:nvPr>
        </p:nvSpPr>
        <p:spPr/>
        <p:txBody>
          <a:bodyPr/>
          <a:lstStyle/>
          <a:p>
            <a:r>
              <a:rPr lang="de-DE"/>
              <a:t>25.08.2021</a:t>
            </a:r>
            <a:endParaRPr lang="de-CH"/>
          </a:p>
        </p:txBody>
      </p:sp>
      <p:sp>
        <p:nvSpPr>
          <p:cNvPr id="5" name="Footer Placeholder 4"/>
          <p:cNvSpPr>
            <a:spLocks noGrp="1"/>
          </p:cNvSpPr>
          <p:nvPr>
            <p:ph type="ftr" sz="quarter" idx="11"/>
          </p:nvPr>
        </p:nvSpPr>
        <p:spPr/>
        <p:txBody>
          <a:bodyPr/>
          <a:lstStyle/>
          <a:p>
            <a:r>
              <a:rPr lang="de-CH"/>
              <a:t>Verena Zimmermann, Geschäftsführerin / CEO</a:t>
            </a:r>
            <a:endParaRPr lang="de-CH" dirty="0"/>
          </a:p>
        </p:txBody>
      </p:sp>
      <p:sp>
        <p:nvSpPr>
          <p:cNvPr id="6" name="Slide Number Placeholder 5"/>
          <p:cNvSpPr>
            <a:spLocks noGrp="1"/>
          </p:cNvSpPr>
          <p:nvPr>
            <p:ph type="sldNum" sz="quarter" idx="12"/>
          </p:nvPr>
        </p:nvSpPr>
        <p:spPr/>
        <p:txBody>
          <a:bodyPr/>
          <a:lstStyle/>
          <a:p>
            <a:fld id="{7FCB8D28-A2E0-47C3-9761-FBF9A9760817}" type="slidenum">
              <a:rPr lang="de-CH" smtClean="0"/>
              <a:t>‹Nr.›</a:t>
            </a:fld>
            <a:endParaRPr lang="de-CH" dirty="0"/>
          </a:p>
        </p:txBody>
      </p:sp>
      <p:pic>
        <p:nvPicPr>
          <p:cNvPr id="13" name="Grafik 12"/>
          <p:cNvPicPr>
            <a:picLocks noChangeAspect="1"/>
          </p:cNvPicPr>
          <p:nvPr userDrawn="1"/>
        </p:nvPicPr>
        <p:blipFill rotWithShape="1">
          <a:blip r:embed="rId2" cstate="print">
            <a:extLst>
              <a:ext uri="{28A0092B-C50C-407E-A947-70E740481C1C}">
                <a14:useLocalDpi xmlns:a14="http://schemas.microsoft.com/office/drawing/2010/main" val="0"/>
              </a:ext>
            </a:extLst>
          </a:blip>
          <a:srcRect t="24487" b="36742"/>
          <a:stretch/>
        </p:blipFill>
        <p:spPr>
          <a:xfrm>
            <a:off x="103873" y="176462"/>
            <a:ext cx="6873240" cy="1973180"/>
          </a:xfrm>
          <a:prstGeom prst="rect">
            <a:avLst/>
          </a:prstGeom>
        </p:spPr>
      </p:pic>
    </p:spTree>
    <p:extLst>
      <p:ext uri="{BB962C8B-B14F-4D97-AF65-F5344CB8AC3E}">
        <p14:creationId xmlns:p14="http://schemas.microsoft.com/office/powerpoint/2010/main" val="531972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r>
              <a:rPr lang="de-DE"/>
              <a:t>25.08.2021</a:t>
            </a:r>
            <a:endParaRPr lang="de-CH"/>
          </a:p>
        </p:txBody>
      </p:sp>
      <p:sp>
        <p:nvSpPr>
          <p:cNvPr id="5" name="Footer Placeholder 4"/>
          <p:cNvSpPr>
            <a:spLocks noGrp="1"/>
          </p:cNvSpPr>
          <p:nvPr>
            <p:ph type="ftr" sz="quarter" idx="11"/>
          </p:nvPr>
        </p:nvSpPr>
        <p:spPr/>
        <p:txBody>
          <a:bodyPr/>
          <a:lstStyle/>
          <a:p>
            <a:r>
              <a:rPr lang="de-CH"/>
              <a:t>Verena Zimmermann, Geschäftsführerin / CEO</a:t>
            </a:r>
          </a:p>
        </p:txBody>
      </p:sp>
      <p:sp>
        <p:nvSpPr>
          <p:cNvPr id="6" name="Slide Number Placeholder 5"/>
          <p:cNvSpPr>
            <a:spLocks noGrp="1"/>
          </p:cNvSpPr>
          <p:nvPr>
            <p:ph type="sldNum" sz="quarter" idx="12"/>
          </p:nvPr>
        </p:nvSpPr>
        <p:spPr/>
        <p:txBody>
          <a:bodyPr/>
          <a:lstStyle/>
          <a:p>
            <a:fld id="{7FCB8D28-A2E0-47C3-9761-FBF9A9760817}" type="slidenum">
              <a:rPr lang="de-CH" smtClean="0"/>
              <a:t>‹Nr.›</a:t>
            </a:fld>
            <a:endParaRPr lang="de-CH"/>
          </a:p>
        </p:txBody>
      </p:sp>
    </p:spTree>
    <p:extLst>
      <p:ext uri="{BB962C8B-B14F-4D97-AF65-F5344CB8AC3E}">
        <p14:creationId xmlns:p14="http://schemas.microsoft.com/office/powerpoint/2010/main" val="1591092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6618973" cy="1630429"/>
          </a:xfrm>
        </p:spPr>
        <p:txBody>
          <a:bodyPr/>
          <a:lstStyle/>
          <a:p>
            <a:r>
              <a:rPr lang="de-DE" dirty="0"/>
              <a:t>Titelmasterformat durch Klicken bearbeiten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74723" y="1845734"/>
            <a:ext cx="4937760" cy="402336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r>
              <a:rPr lang="de-DE"/>
              <a:t>25.08.2021</a:t>
            </a:r>
            <a:endParaRPr lang="de-CH"/>
          </a:p>
        </p:txBody>
      </p:sp>
      <p:sp>
        <p:nvSpPr>
          <p:cNvPr id="6" name="Footer Placeholder 5"/>
          <p:cNvSpPr>
            <a:spLocks noGrp="1"/>
          </p:cNvSpPr>
          <p:nvPr>
            <p:ph type="ftr" sz="quarter" idx="11"/>
          </p:nvPr>
        </p:nvSpPr>
        <p:spPr/>
        <p:txBody>
          <a:bodyPr/>
          <a:lstStyle/>
          <a:p>
            <a:r>
              <a:rPr lang="de-CH"/>
              <a:t>Verena Zimmermann, Geschäftsführerin / CEO</a:t>
            </a:r>
          </a:p>
        </p:txBody>
      </p:sp>
      <p:sp>
        <p:nvSpPr>
          <p:cNvPr id="7" name="Slide Number Placeholder 6"/>
          <p:cNvSpPr>
            <a:spLocks noGrp="1"/>
          </p:cNvSpPr>
          <p:nvPr>
            <p:ph type="sldNum" sz="quarter" idx="12"/>
          </p:nvPr>
        </p:nvSpPr>
        <p:spPr/>
        <p:txBody>
          <a:bodyPr/>
          <a:lstStyle/>
          <a:p>
            <a:fld id="{7FCB8D28-A2E0-47C3-9761-FBF9A9760817}" type="slidenum">
              <a:rPr lang="de-CH" smtClean="0"/>
              <a:t>‹Nr.›</a:t>
            </a:fld>
            <a:endParaRPr lang="de-CH"/>
          </a:p>
        </p:txBody>
      </p:sp>
    </p:spTree>
    <p:extLst>
      <p:ext uri="{BB962C8B-B14F-4D97-AF65-F5344CB8AC3E}">
        <p14:creationId xmlns:p14="http://schemas.microsoft.com/office/powerpoint/2010/main" val="41266635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7068152" cy="1559449"/>
          </a:xfrm>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1097280" y="2582334"/>
            <a:ext cx="4937760" cy="33782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6217920" y="2582334"/>
            <a:ext cx="4937760" cy="33782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r>
              <a:rPr lang="de-DE"/>
              <a:t>25.08.2021</a:t>
            </a:r>
            <a:endParaRPr lang="de-CH"/>
          </a:p>
        </p:txBody>
      </p:sp>
      <p:sp>
        <p:nvSpPr>
          <p:cNvPr id="8" name="Footer Placeholder 7"/>
          <p:cNvSpPr>
            <a:spLocks noGrp="1"/>
          </p:cNvSpPr>
          <p:nvPr>
            <p:ph type="ftr" sz="quarter" idx="11"/>
          </p:nvPr>
        </p:nvSpPr>
        <p:spPr/>
        <p:txBody>
          <a:bodyPr/>
          <a:lstStyle/>
          <a:p>
            <a:r>
              <a:rPr lang="de-CH"/>
              <a:t>Verena Zimmermann, Geschäftsführerin / CEO</a:t>
            </a:r>
          </a:p>
        </p:txBody>
      </p:sp>
      <p:sp>
        <p:nvSpPr>
          <p:cNvPr id="9" name="Slide Number Placeholder 8"/>
          <p:cNvSpPr>
            <a:spLocks noGrp="1"/>
          </p:cNvSpPr>
          <p:nvPr>
            <p:ph type="sldNum" sz="quarter" idx="12"/>
          </p:nvPr>
        </p:nvSpPr>
        <p:spPr/>
        <p:txBody>
          <a:bodyPr/>
          <a:lstStyle/>
          <a:p>
            <a:fld id="{7FCB8D28-A2E0-47C3-9761-FBF9A9760817}" type="slidenum">
              <a:rPr lang="de-CH" smtClean="0"/>
              <a:t>‹Nr.›</a:t>
            </a:fld>
            <a:endParaRPr lang="de-CH"/>
          </a:p>
        </p:txBody>
      </p:sp>
    </p:spTree>
    <p:extLst>
      <p:ext uri="{BB962C8B-B14F-4D97-AF65-F5344CB8AC3E}">
        <p14:creationId xmlns:p14="http://schemas.microsoft.com/office/powerpoint/2010/main" val="14222575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r>
              <a:rPr lang="de-DE"/>
              <a:t>25.08.2021</a:t>
            </a:r>
            <a:endParaRPr lang="de-CH"/>
          </a:p>
        </p:txBody>
      </p:sp>
      <p:sp>
        <p:nvSpPr>
          <p:cNvPr id="4" name="Footer Placeholder 3"/>
          <p:cNvSpPr>
            <a:spLocks noGrp="1"/>
          </p:cNvSpPr>
          <p:nvPr>
            <p:ph type="ftr" sz="quarter" idx="11"/>
          </p:nvPr>
        </p:nvSpPr>
        <p:spPr/>
        <p:txBody>
          <a:bodyPr/>
          <a:lstStyle/>
          <a:p>
            <a:r>
              <a:rPr lang="de-CH"/>
              <a:t>Verena Zimmermann, Geschäftsführerin / CEO</a:t>
            </a:r>
          </a:p>
        </p:txBody>
      </p:sp>
      <p:sp>
        <p:nvSpPr>
          <p:cNvPr id="5" name="Slide Number Placeholder 4"/>
          <p:cNvSpPr>
            <a:spLocks noGrp="1"/>
          </p:cNvSpPr>
          <p:nvPr>
            <p:ph type="sldNum" sz="quarter" idx="12"/>
          </p:nvPr>
        </p:nvSpPr>
        <p:spPr/>
        <p:txBody>
          <a:bodyPr/>
          <a:lstStyle/>
          <a:p>
            <a:fld id="{7FCB8D28-A2E0-47C3-9761-FBF9A9760817}" type="slidenum">
              <a:rPr lang="de-CH" smtClean="0"/>
              <a:t>‹Nr.›</a:t>
            </a:fld>
            <a:endParaRPr lang="de-CH"/>
          </a:p>
        </p:txBody>
      </p:sp>
    </p:spTree>
    <p:extLst>
      <p:ext uri="{BB962C8B-B14F-4D97-AF65-F5344CB8AC3E}">
        <p14:creationId xmlns:p14="http://schemas.microsoft.com/office/powerpoint/2010/main" val="1410048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40055" cy="6858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Titelmasterformat durch Klicken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r>
              <a:rPr lang="de-DE"/>
              <a:t>25.08.2021</a:t>
            </a:r>
            <a:endParaRPr lang="de-CH"/>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de-CH"/>
              <a:t>Verena Zimmermann, Geschäftsführerin / CEO</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FCB8D28-A2E0-47C3-9761-FBF9A9760817}" type="slidenum">
              <a:rPr lang="de-CH" smtClean="0"/>
              <a:t>‹Nr.›</a:t>
            </a:fld>
            <a:endParaRPr lang="de-CH"/>
          </a:p>
        </p:txBody>
      </p:sp>
      <p:pic>
        <p:nvPicPr>
          <p:cNvPr id="10" name="Grafik 9"/>
          <p:cNvPicPr>
            <a:picLocks noChangeAspect="1"/>
          </p:cNvPicPr>
          <p:nvPr userDrawn="1"/>
        </p:nvPicPr>
        <p:blipFill rotWithShape="1">
          <a:blip r:embed="rId2" cstate="print">
            <a:extLst>
              <a:ext uri="{28A0092B-C50C-407E-A947-70E740481C1C}">
                <a14:useLocalDpi xmlns:a14="http://schemas.microsoft.com/office/drawing/2010/main" val="0"/>
              </a:ext>
            </a:extLst>
          </a:blip>
          <a:srcRect t="25378" b="35628"/>
          <a:stretch/>
        </p:blipFill>
        <p:spPr>
          <a:xfrm>
            <a:off x="8670757" y="105640"/>
            <a:ext cx="3385285" cy="977437"/>
          </a:xfrm>
          <a:prstGeom prst="rect">
            <a:avLst/>
          </a:prstGeom>
        </p:spPr>
      </p:pic>
    </p:spTree>
    <p:extLst>
      <p:ext uri="{BB962C8B-B14F-4D97-AF65-F5344CB8AC3E}">
        <p14:creationId xmlns:p14="http://schemas.microsoft.com/office/powerpoint/2010/main" val="4251171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r>
              <a:rPr lang="de-DE"/>
              <a:t>25.08.2021</a:t>
            </a:r>
            <a:endParaRPr lang="de-CH"/>
          </a:p>
        </p:txBody>
      </p:sp>
      <p:sp>
        <p:nvSpPr>
          <p:cNvPr id="5" name="Footer Placeholder 4"/>
          <p:cNvSpPr>
            <a:spLocks noGrp="1"/>
          </p:cNvSpPr>
          <p:nvPr>
            <p:ph type="ftr" sz="quarter" idx="11"/>
          </p:nvPr>
        </p:nvSpPr>
        <p:spPr/>
        <p:txBody>
          <a:bodyPr/>
          <a:lstStyle/>
          <a:p>
            <a:r>
              <a:rPr lang="de-CH"/>
              <a:t>Verena Zimmermann, Geschäftsführerin / CEO</a:t>
            </a:r>
          </a:p>
        </p:txBody>
      </p:sp>
      <p:sp>
        <p:nvSpPr>
          <p:cNvPr id="6" name="Slide Number Placeholder 5"/>
          <p:cNvSpPr>
            <a:spLocks noGrp="1"/>
          </p:cNvSpPr>
          <p:nvPr>
            <p:ph type="sldNum" sz="quarter" idx="12"/>
          </p:nvPr>
        </p:nvSpPr>
        <p:spPr/>
        <p:txBody>
          <a:bodyPr/>
          <a:lstStyle/>
          <a:p>
            <a:fld id="{7FCB8D28-A2E0-47C3-9761-FBF9A9760817}" type="slidenum">
              <a:rPr lang="de-CH" smtClean="0"/>
              <a:t>‹Nr.›</a:t>
            </a:fld>
            <a:endParaRPr lang="de-CH"/>
          </a:p>
        </p:txBody>
      </p:sp>
    </p:spTree>
    <p:extLst>
      <p:ext uri="{BB962C8B-B14F-4D97-AF65-F5344CB8AC3E}">
        <p14:creationId xmlns:p14="http://schemas.microsoft.com/office/powerpoint/2010/main" val="2773943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endParaRPr lang="de-CH"/>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de-CH"/>
          </a:p>
        </p:txBody>
      </p:sp>
      <p:sp>
        <p:nvSpPr>
          <p:cNvPr id="4" name="Datumsplatzhalter 3"/>
          <p:cNvSpPr>
            <a:spLocks noGrp="1"/>
          </p:cNvSpPr>
          <p:nvPr>
            <p:ph type="dt" sz="half" idx="10"/>
          </p:nvPr>
        </p:nvSpPr>
        <p:spPr/>
        <p:txBody>
          <a:bodyPr/>
          <a:lstStyle/>
          <a:p>
            <a:r>
              <a:rPr lang="de-DE"/>
              <a:t>25.08.2021</a:t>
            </a:r>
            <a:endParaRPr lang="de-CH"/>
          </a:p>
        </p:txBody>
      </p:sp>
      <p:sp>
        <p:nvSpPr>
          <p:cNvPr id="5" name="Fußzeilenplatzhalter 4"/>
          <p:cNvSpPr>
            <a:spLocks noGrp="1"/>
          </p:cNvSpPr>
          <p:nvPr>
            <p:ph type="ftr" sz="quarter" idx="11"/>
          </p:nvPr>
        </p:nvSpPr>
        <p:spPr/>
        <p:txBody>
          <a:bodyPr/>
          <a:lstStyle/>
          <a:p>
            <a:r>
              <a:rPr lang="de-CH"/>
              <a:t>Verena Zimmermann, Geschäftsführerin / CEO</a:t>
            </a:r>
          </a:p>
        </p:txBody>
      </p:sp>
      <p:sp>
        <p:nvSpPr>
          <p:cNvPr id="6" name="Foliennummernplatzhalter 5"/>
          <p:cNvSpPr>
            <a:spLocks noGrp="1"/>
          </p:cNvSpPr>
          <p:nvPr>
            <p:ph type="sldNum" sz="quarter" idx="12"/>
          </p:nvPr>
        </p:nvSpPr>
        <p:spPr/>
        <p:txBody>
          <a:bodyPr/>
          <a:lstStyle/>
          <a:p>
            <a:fld id="{7FCB8D28-A2E0-47C3-9761-FBF9A9760817}" type="slidenum">
              <a:rPr lang="de-CH" smtClean="0"/>
              <a:t>‹Nr.›</a:t>
            </a:fld>
            <a:endParaRPr lang="de-CH" dirty="0"/>
          </a:p>
        </p:txBody>
      </p:sp>
    </p:spTree>
    <p:extLst>
      <p:ext uri="{BB962C8B-B14F-4D97-AF65-F5344CB8AC3E}">
        <p14:creationId xmlns:p14="http://schemas.microsoft.com/office/powerpoint/2010/main" val="4197094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pic>
        <p:nvPicPr>
          <p:cNvPr id="7" name="Inhaltsplatzhalter 4" descr="Ein Bild, das Text, Logo, Symbol, Schrift enthält.&#10;&#10;Automatisch generierte Beschreibung">
            <a:extLst>
              <a:ext uri="{FF2B5EF4-FFF2-40B4-BE49-F238E27FC236}">
                <a16:creationId xmlns:a16="http://schemas.microsoft.com/office/drawing/2014/main" id="{4BD3F23F-9494-209E-CE9D-406DD32BBB9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1931" y="394601"/>
            <a:ext cx="2988129" cy="854529"/>
          </a:xfrm>
          <a:prstGeom prst="rect">
            <a:avLst/>
          </a:prstGeom>
        </p:spPr>
      </p:pic>
      <p:sp>
        <p:nvSpPr>
          <p:cNvPr id="2" name="Titel 1">
            <a:extLst>
              <a:ext uri="{FF2B5EF4-FFF2-40B4-BE49-F238E27FC236}">
                <a16:creationId xmlns:a16="http://schemas.microsoft.com/office/drawing/2014/main" id="{18DF009B-407B-EE9E-0880-10B4C856C07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3C72D6E-9AC7-3A35-66F4-BC072DF4F5E9}"/>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E88DD8A-E8FD-A272-7DA0-CF5A45BB284F}"/>
              </a:ext>
            </a:extLst>
          </p:cNvPr>
          <p:cNvSpPr>
            <a:spLocks noGrp="1"/>
          </p:cNvSpPr>
          <p:nvPr>
            <p:ph type="dt" sz="half" idx="10"/>
          </p:nvPr>
        </p:nvSpPr>
        <p:spPr/>
        <p:txBody>
          <a:bodyPr/>
          <a:lstStyle/>
          <a:p>
            <a:r>
              <a:rPr lang="de-DE"/>
              <a:t>05.11.2024</a:t>
            </a:r>
          </a:p>
        </p:txBody>
      </p:sp>
      <p:sp>
        <p:nvSpPr>
          <p:cNvPr id="5" name="Fußzeilenplatzhalter 4">
            <a:extLst>
              <a:ext uri="{FF2B5EF4-FFF2-40B4-BE49-F238E27FC236}">
                <a16:creationId xmlns:a16="http://schemas.microsoft.com/office/drawing/2014/main" id="{BD18CB67-4AA3-3203-0C70-FA6FFA25A971}"/>
              </a:ext>
            </a:extLst>
          </p:cNvPr>
          <p:cNvSpPr>
            <a:spLocks noGrp="1"/>
          </p:cNvSpPr>
          <p:nvPr>
            <p:ph type="ftr" sz="quarter" idx="11"/>
          </p:nvPr>
        </p:nvSpPr>
        <p:spPr/>
        <p:txBody>
          <a:bodyPr/>
          <a:lstStyle/>
          <a:p>
            <a:r>
              <a:rPr lang="de-DE"/>
              <a:t>Sozialkommission Thunstetten</a:t>
            </a:r>
          </a:p>
        </p:txBody>
      </p:sp>
      <p:sp>
        <p:nvSpPr>
          <p:cNvPr id="6" name="Foliennummernplatzhalter 5">
            <a:extLst>
              <a:ext uri="{FF2B5EF4-FFF2-40B4-BE49-F238E27FC236}">
                <a16:creationId xmlns:a16="http://schemas.microsoft.com/office/drawing/2014/main" id="{25DC92B3-91CF-05E4-A8F4-503AC77894A1}"/>
              </a:ext>
            </a:extLst>
          </p:cNvPr>
          <p:cNvSpPr>
            <a:spLocks noGrp="1"/>
          </p:cNvSpPr>
          <p:nvPr>
            <p:ph type="sldNum" sz="quarter" idx="12"/>
          </p:nvPr>
        </p:nvSpPr>
        <p:spPr/>
        <p:txBody>
          <a:bodyPr/>
          <a:lstStyle/>
          <a:p>
            <a:fld id="{FE8276A3-3FA0-4D57-8501-6AF911820F83}" type="slidenum">
              <a:rPr lang="de-DE" smtClean="0"/>
              <a:t>‹Nr.›</a:t>
            </a:fld>
            <a:endParaRPr lang="de-DE"/>
          </a:p>
        </p:txBody>
      </p:sp>
      <p:pic>
        <p:nvPicPr>
          <p:cNvPr id="9" name="Grafik 8" descr="Ein Bild, das Kreis, Schrift, Logo, Grafiken enthält.&#10;&#10;Automatisch generierte Beschreibung">
            <a:extLst>
              <a:ext uri="{FF2B5EF4-FFF2-40B4-BE49-F238E27FC236}">
                <a16:creationId xmlns:a16="http://schemas.microsoft.com/office/drawing/2014/main" id="{58998D84-A871-91C4-85B9-ED251D88465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88232" y="970571"/>
            <a:ext cx="765567" cy="758186"/>
          </a:xfrm>
          <a:prstGeom prst="rect">
            <a:avLst/>
          </a:prstGeom>
        </p:spPr>
      </p:pic>
    </p:spTree>
    <p:extLst>
      <p:ext uri="{BB962C8B-B14F-4D97-AF65-F5344CB8AC3E}">
        <p14:creationId xmlns:p14="http://schemas.microsoft.com/office/powerpoint/2010/main" val="17329751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2203550"/>
            <a:ext cx="10058400" cy="2286072"/>
          </a:xfrm>
        </p:spPr>
        <p:txBody>
          <a:bodyPr anchor="b">
            <a:normAutofit/>
          </a:bodyPr>
          <a:lstStyle>
            <a:lvl1pPr algn="l">
              <a:lnSpc>
                <a:spcPct val="85000"/>
              </a:lnSpc>
              <a:defRPr sz="7200" spc="-50" baseline="0">
                <a:solidFill>
                  <a:srgbClr val="003399"/>
                </a:solidFill>
              </a:defRPr>
            </a:lvl1pPr>
          </a:lstStyle>
          <a:p>
            <a:r>
              <a:rPr lang="de-DE"/>
              <a:t>Titelmasterformat durch Klicken bearbeiten</a:t>
            </a:r>
            <a:endParaRPr lang="en-US" dirty="0"/>
          </a:p>
        </p:txBody>
      </p:sp>
      <p:sp>
        <p:nvSpPr>
          <p:cNvPr id="3" name="Subtitle 2"/>
          <p:cNvSpPr>
            <a:spLocks noGrp="1"/>
          </p:cNvSpPr>
          <p:nvPr>
            <p:ph type="subTitle" idx="1"/>
          </p:nvPr>
        </p:nvSpPr>
        <p:spPr>
          <a:xfrm>
            <a:off x="1097280" y="4960947"/>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18527910-80B3-4DC7-B419-8AB3CC02043B}" type="datetime1">
              <a:rPr lang="de-CH" smtClean="0"/>
              <a:t>05.11.2024</a:t>
            </a:fld>
            <a:endParaRPr lang="de-CH"/>
          </a:p>
        </p:txBody>
      </p:sp>
      <p:sp>
        <p:nvSpPr>
          <p:cNvPr id="5" name="Footer Placeholder 4"/>
          <p:cNvSpPr>
            <a:spLocks noGrp="1"/>
          </p:cNvSpPr>
          <p:nvPr>
            <p:ph type="ftr" sz="quarter" idx="11"/>
          </p:nvPr>
        </p:nvSpPr>
        <p:spPr/>
        <p:txBody>
          <a:bodyPr/>
          <a:lstStyle/>
          <a:p>
            <a:endParaRPr lang="de-CH" dirty="0"/>
          </a:p>
        </p:txBody>
      </p:sp>
      <p:sp>
        <p:nvSpPr>
          <p:cNvPr id="6" name="Slide Number Placeholder 5"/>
          <p:cNvSpPr>
            <a:spLocks noGrp="1"/>
          </p:cNvSpPr>
          <p:nvPr>
            <p:ph type="sldNum" sz="quarter" idx="12"/>
          </p:nvPr>
        </p:nvSpPr>
        <p:spPr/>
        <p:txBody>
          <a:bodyPr/>
          <a:lstStyle/>
          <a:p>
            <a:fld id="{7FCB8D28-A2E0-47C3-9761-FBF9A9760817}" type="slidenum">
              <a:rPr lang="de-CH" smtClean="0"/>
              <a:t>‹Nr.›</a:t>
            </a:fld>
            <a:endParaRPr lang="de-CH" dirty="0"/>
          </a:p>
        </p:txBody>
      </p:sp>
      <p:pic>
        <p:nvPicPr>
          <p:cNvPr id="13" name="Grafik 12"/>
          <p:cNvPicPr>
            <a:picLocks noChangeAspect="1"/>
          </p:cNvPicPr>
          <p:nvPr userDrawn="1"/>
        </p:nvPicPr>
        <p:blipFill rotWithShape="1">
          <a:blip r:embed="rId2" cstate="print">
            <a:extLst>
              <a:ext uri="{28A0092B-C50C-407E-A947-70E740481C1C}">
                <a14:useLocalDpi xmlns:a14="http://schemas.microsoft.com/office/drawing/2010/main" val="0"/>
              </a:ext>
            </a:extLst>
          </a:blip>
          <a:srcRect t="24487" b="36742"/>
          <a:stretch/>
        </p:blipFill>
        <p:spPr>
          <a:xfrm>
            <a:off x="5738555" y="0"/>
            <a:ext cx="6873240" cy="1973180"/>
          </a:xfrm>
          <a:prstGeom prst="rect">
            <a:avLst/>
          </a:prstGeom>
        </p:spPr>
      </p:pic>
    </p:spTree>
    <p:extLst>
      <p:ext uri="{BB962C8B-B14F-4D97-AF65-F5344CB8AC3E}">
        <p14:creationId xmlns:p14="http://schemas.microsoft.com/office/powerpoint/2010/main" val="26159754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a:xfrm>
            <a:off x="633663" y="1042736"/>
            <a:ext cx="10979872" cy="1620253"/>
          </a:xfrm>
        </p:spPr>
        <p:txBody>
          <a:bodyPr/>
          <a:lstStyle>
            <a:lvl1pPr marL="0">
              <a:defRPr/>
            </a:lvl1p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5F2224E5-447D-48D0-9FCA-4893D594B75B}" type="datetime1">
              <a:rPr lang="de-CH" smtClean="0"/>
              <a:t>05.11.2024</a:t>
            </a:fld>
            <a:endParaRPr lang="de-CH"/>
          </a:p>
        </p:txBody>
      </p:sp>
      <p:sp>
        <p:nvSpPr>
          <p:cNvPr id="5" name="Footer Placeholder 4"/>
          <p:cNvSpPr>
            <a:spLocks noGrp="1"/>
          </p:cNvSpPr>
          <p:nvPr>
            <p:ph type="ftr" sz="quarter" idx="11"/>
          </p:nvPr>
        </p:nvSpPr>
        <p:spPr/>
        <p:txBody>
          <a:bodyPr/>
          <a:lstStyle/>
          <a:p>
            <a:endParaRPr lang="de-CH" dirty="0"/>
          </a:p>
        </p:txBody>
      </p:sp>
      <p:sp>
        <p:nvSpPr>
          <p:cNvPr id="6" name="Slide Number Placeholder 5"/>
          <p:cNvSpPr>
            <a:spLocks noGrp="1"/>
          </p:cNvSpPr>
          <p:nvPr>
            <p:ph type="sldNum" sz="quarter" idx="12"/>
          </p:nvPr>
        </p:nvSpPr>
        <p:spPr/>
        <p:txBody>
          <a:bodyPr/>
          <a:lstStyle/>
          <a:p>
            <a:fld id="{7FCB8D28-A2E0-47C3-9761-FBF9A9760817}" type="slidenum">
              <a:rPr lang="de-CH" smtClean="0"/>
              <a:t>‹Nr.›</a:t>
            </a:fld>
            <a:endParaRPr lang="de-CH"/>
          </a:p>
        </p:txBody>
      </p:sp>
    </p:spTree>
    <p:extLst>
      <p:ext uri="{BB962C8B-B14F-4D97-AF65-F5344CB8AC3E}">
        <p14:creationId xmlns:p14="http://schemas.microsoft.com/office/powerpoint/2010/main" val="14247935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6618973" cy="1630429"/>
          </a:xfrm>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74723" y="1845734"/>
            <a:ext cx="4937760" cy="402336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412C4264-F020-414A-BA45-3D70A003870C}" type="datetime1">
              <a:rPr lang="de-CH" smtClean="0"/>
              <a:t>05.11.2024</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7FCB8D28-A2E0-47C3-9761-FBF9A9760817}" type="slidenum">
              <a:rPr lang="de-CH" smtClean="0"/>
              <a:t>‹Nr.›</a:t>
            </a:fld>
            <a:endParaRPr lang="de-CH"/>
          </a:p>
        </p:txBody>
      </p:sp>
    </p:spTree>
    <p:extLst>
      <p:ext uri="{BB962C8B-B14F-4D97-AF65-F5344CB8AC3E}">
        <p14:creationId xmlns:p14="http://schemas.microsoft.com/office/powerpoint/2010/main" val="38669374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1097280" y="2582334"/>
            <a:ext cx="4937760" cy="33782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6217920" y="2582334"/>
            <a:ext cx="4937760" cy="33782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5E8E456F-800E-4144-9C7C-A153B98A5AA2}" type="datetime1">
              <a:rPr lang="de-CH" smtClean="0"/>
              <a:t>05.11.2024</a:t>
            </a:fld>
            <a:endParaRPr lang="de-CH"/>
          </a:p>
        </p:txBody>
      </p:sp>
      <p:sp>
        <p:nvSpPr>
          <p:cNvPr id="8" name="Footer Placeholder 7"/>
          <p:cNvSpPr>
            <a:spLocks noGrp="1"/>
          </p:cNvSpPr>
          <p:nvPr>
            <p:ph type="ftr" sz="quarter" idx="11"/>
          </p:nvPr>
        </p:nvSpPr>
        <p:spPr/>
        <p:txBody>
          <a:bodyPr/>
          <a:lstStyle/>
          <a:p>
            <a:endParaRPr lang="de-CH"/>
          </a:p>
        </p:txBody>
      </p:sp>
      <p:sp>
        <p:nvSpPr>
          <p:cNvPr id="9" name="Slide Number Placeholder 8"/>
          <p:cNvSpPr>
            <a:spLocks noGrp="1"/>
          </p:cNvSpPr>
          <p:nvPr>
            <p:ph type="sldNum" sz="quarter" idx="12"/>
          </p:nvPr>
        </p:nvSpPr>
        <p:spPr/>
        <p:txBody>
          <a:bodyPr/>
          <a:lstStyle/>
          <a:p>
            <a:fld id="{7FCB8D28-A2E0-47C3-9761-FBF9A9760817}" type="slidenum">
              <a:rPr lang="de-CH" smtClean="0"/>
              <a:t>‹Nr.›</a:t>
            </a:fld>
            <a:endParaRPr lang="de-CH"/>
          </a:p>
        </p:txBody>
      </p:sp>
      <p:sp>
        <p:nvSpPr>
          <p:cNvPr id="2" name="Titel 1"/>
          <p:cNvSpPr>
            <a:spLocks noGrp="1"/>
          </p:cNvSpPr>
          <p:nvPr>
            <p:ph type="title"/>
          </p:nvPr>
        </p:nvSpPr>
        <p:spPr>
          <a:xfrm>
            <a:off x="810127" y="152399"/>
            <a:ext cx="7698862" cy="1775255"/>
          </a:xfrm>
        </p:spPr>
        <p:txBody>
          <a:bodyPr/>
          <a:lstStyle/>
          <a:p>
            <a:r>
              <a:rPr lang="de-DE"/>
              <a:t>Titelmasterformat durch Klicken bearbeiten</a:t>
            </a:r>
            <a:endParaRPr lang="de-CH" dirty="0"/>
          </a:p>
        </p:txBody>
      </p:sp>
    </p:spTree>
    <p:extLst>
      <p:ext uri="{BB962C8B-B14F-4D97-AF65-F5344CB8AC3E}">
        <p14:creationId xmlns:p14="http://schemas.microsoft.com/office/powerpoint/2010/main" val="33909550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FA11B540-D8E7-4035-B388-1CDF39DAD859}" type="datetime1">
              <a:rPr lang="de-CH" smtClean="0"/>
              <a:t>05.11.2024</a:t>
            </a:fld>
            <a:endParaRPr lang="de-CH"/>
          </a:p>
        </p:txBody>
      </p:sp>
      <p:sp>
        <p:nvSpPr>
          <p:cNvPr id="4" name="Footer Placeholder 3"/>
          <p:cNvSpPr>
            <a:spLocks noGrp="1"/>
          </p:cNvSpPr>
          <p:nvPr>
            <p:ph type="ftr" sz="quarter" idx="11"/>
          </p:nvPr>
        </p:nvSpPr>
        <p:spPr/>
        <p:txBody>
          <a:bodyPr/>
          <a:lstStyle/>
          <a:p>
            <a:endParaRPr lang="de-CH"/>
          </a:p>
        </p:txBody>
      </p:sp>
      <p:sp>
        <p:nvSpPr>
          <p:cNvPr id="5" name="Slide Number Placeholder 4"/>
          <p:cNvSpPr>
            <a:spLocks noGrp="1"/>
          </p:cNvSpPr>
          <p:nvPr>
            <p:ph type="sldNum" sz="quarter" idx="12"/>
          </p:nvPr>
        </p:nvSpPr>
        <p:spPr/>
        <p:txBody>
          <a:bodyPr/>
          <a:lstStyle/>
          <a:p>
            <a:fld id="{7FCB8D28-A2E0-47C3-9761-FBF9A9760817}" type="slidenum">
              <a:rPr lang="de-CH" smtClean="0"/>
              <a:t>‹Nr.›</a:t>
            </a:fld>
            <a:endParaRPr lang="de-CH"/>
          </a:p>
        </p:txBody>
      </p:sp>
    </p:spTree>
    <p:extLst>
      <p:ext uri="{BB962C8B-B14F-4D97-AF65-F5344CB8AC3E}">
        <p14:creationId xmlns:p14="http://schemas.microsoft.com/office/powerpoint/2010/main" val="1688184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8" name="Rectangle 7"/>
          <p:cNvSpPr/>
          <p:nvPr/>
        </p:nvSpPr>
        <p:spPr>
          <a:xfrm>
            <a:off x="16" y="0"/>
            <a:ext cx="4040055" cy="6858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de-DE"/>
              <a:t>Titelmasterformat durch Klicken bearbeiten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Formatvorlagen des Textmasters bearbeiten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7C81C892-587A-4448-949C-131159F313EB}" type="datetime1">
              <a:rPr lang="de-CH" smtClean="0"/>
              <a:t>05.11.2024</a:t>
            </a:fld>
            <a:endParaRPr lang="de-CH"/>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de-CH"/>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7FCB8D28-A2E0-47C3-9761-FBF9A9760817}" type="slidenum">
              <a:rPr lang="de-CH" smtClean="0"/>
              <a:t>‹Nr.›</a:t>
            </a:fld>
            <a:endParaRPr lang="de-CH"/>
          </a:p>
        </p:txBody>
      </p:sp>
      <p:pic>
        <p:nvPicPr>
          <p:cNvPr id="10" name="Grafik 9"/>
          <p:cNvPicPr>
            <a:picLocks noChangeAspect="1"/>
          </p:cNvPicPr>
          <p:nvPr userDrawn="1"/>
        </p:nvPicPr>
        <p:blipFill rotWithShape="1">
          <a:blip r:embed="rId2" cstate="print">
            <a:extLst>
              <a:ext uri="{28A0092B-C50C-407E-A947-70E740481C1C}">
                <a14:useLocalDpi xmlns:a14="http://schemas.microsoft.com/office/drawing/2010/main" val="0"/>
              </a:ext>
            </a:extLst>
          </a:blip>
          <a:srcRect t="25378" b="35628"/>
          <a:stretch/>
        </p:blipFill>
        <p:spPr>
          <a:xfrm>
            <a:off x="8670757" y="105640"/>
            <a:ext cx="3385285" cy="977437"/>
          </a:xfrm>
          <a:prstGeom prst="rect">
            <a:avLst/>
          </a:prstGeom>
        </p:spPr>
      </p:pic>
    </p:spTree>
    <p:extLst>
      <p:ext uri="{BB962C8B-B14F-4D97-AF65-F5344CB8AC3E}">
        <p14:creationId xmlns:p14="http://schemas.microsoft.com/office/powerpoint/2010/main" val="233004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230E1691-5DE8-4F0A-81A5-BEC9737F0519}" type="datetime1">
              <a:rPr lang="de-CH" smtClean="0"/>
              <a:t>05.11.2024</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7FCB8D28-A2E0-47C3-9761-FBF9A9760817}" type="slidenum">
              <a:rPr lang="de-CH" smtClean="0"/>
              <a:t>‹Nr.›</a:t>
            </a:fld>
            <a:endParaRPr lang="de-CH"/>
          </a:p>
        </p:txBody>
      </p:sp>
    </p:spTree>
    <p:extLst>
      <p:ext uri="{BB962C8B-B14F-4D97-AF65-F5344CB8AC3E}">
        <p14:creationId xmlns:p14="http://schemas.microsoft.com/office/powerpoint/2010/main" val="637440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F2D7DB-EEB8-B972-9EF9-F365FEE87AB6}"/>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E1CB2A35-CABA-D0C1-7F8D-FFDC5B35827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B6CF3790-FB58-0AF0-59D5-6674BEA662B5}"/>
              </a:ext>
            </a:extLst>
          </p:cNvPr>
          <p:cNvSpPr>
            <a:spLocks noGrp="1"/>
          </p:cNvSpPr>
          <p:nvPr>
            <p:ph type="dt" sz="half" idx="10"/>
          </p:nvPr>
        </p:nvSpPr>
        <p:spPr/>
        <p:txBody>
          <a:bodyPr/>
          <a:lstStyle/>
          <a:p>
            <a:r>
              <a:rPr lang="de-DE"/>
              <a:t>05.11.2024</a:t>
            </a:r>
          </a:p>
        </p:txBody>
      </p:sp>
      <p:sp>
        <p:nvSpPr>
          <p:cNvPr id="5" name="Fußzeilenplatzhalter 4">
            <a:extLst>
              <a:ext uri="{FF2B5EF4-FFF2-40B4-BE49-F238E27FC236}">
                <a16:creationId xmlns:a16="http://schemas.microsoft.com/office/drawing/2014/main" id="{D95DC0DD-3DCF-A68B-08D5-03EAAA0C653D}"/>
              </a:ext>
            </a:extLst>
          </p:cNvPr>
          <p:cNvSpPr>
            <a:spLocks noGrp="1"/>
          </p:cNvSpPr>
          <p:nvPr>
            <p:ph type="ftr" sz="quarter" idx="11"/>
          </p:nvPr>
        </p:nvSpPr>
        <p:spPr/>
        <p:txBody>
          <a:bodyPr/>
          <a:lstStyle/>
          <a:p>
            <a:r>
              <a:rPr lang="de-DE"/>
              <a:t>Sozialkommission Thunstetten</a:t>
            </a:r>
          </a:p>
        </p:txBody>
      </p:sp>
      <p:sp>
        <p:nvSpPr>
          <p:cNvPr id="6" name="Foliennummernplatzhalter 5">
            <a:extLst>
              <a:ext uri="{FF2B5EF4-FFF2-40B4-BE49-F238E27FC236}">
                <a16:creationId xmlns:a16="http://schemas.microsoft.com/office/drawing/2014/main" id="{A70E0A73-ED09-D225-D9CC-426FDC13B27A}"/>
              </a:ext>
            </a:extLst>
          </p:cNvPr>
          <p:cNvSpPr>
            <a:spLocks noGrp="1"/>
          </p:cNvSpPr>
          <p:nvPr>
            <p:ph type="sldNum" sz="quarter" idx="12"/>
          </p:nvPr>
        </p:nvSpPr>
        <p:spPr/>
        <p:txBody>
          <a:bodyPr/>
          <a:lstStyle/>
          <a:p>
            <a:fld id="{FE8276A3-3FA0-4D57-8501-6AF911820F83}" type="slidenum">
              <a:rPr lang="de-DE" smtClean="0"/>
              <a:t>‹Nr.›</a:t>
            </a:fld>
            <a:endParaRPr lang="de-DE"/>
          </a:p>
        </p:txBody>
      </p:sp>
    </p:spTree>
    <p:extLst>
      <p:ext uri="{BB962C8B-B14F-4D97-AF65-F5344CB8AC3E}">
        <p14:creationId xmlns:p14="http://schemas.microsoft.com/office/powerpoint/2010/main" val="755271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4DEE0E-F693-837C-87B8-AC038414E8B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D02C7D9-4730-8F22-3389-F2B7FE693EFB}"/>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2BAB6038-EDBD-BE6C-BBAB-5AADAC616480}"/>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3A052DD7-A6A3-6A54-9FA4-64C0A7A82154}"/>
              </a:ext>
            </a:extLst>
          </p:cNvPr>
          <p:cNvSpPr>
            <a:spLocks noGrp="1"/>
          </p:cNvSpPr>
          <p:nvPr>
            <p:ph type="dt" sz="half" idx="10"/>
          </p:nvPr>
        </p:nvSpPr>
        <p:spPr/>
        <p:txBody>
          <a:bodyPr/>
          <a:lstStyle/>
          <a:p>
            <a:r>
              <a:rPr lang="de-DE"/>
              <a:t>05.11.2024</a:t>
            </a:r>
          </a:p>
        </p:txBody>
      </p:sp>
      <p:sp>
        <p:nvSpPr>
          <p:cNvPr id="6" name="Fußzeilenplatzhalter 5">
            <a:extLst>
              <a:ext uri="{FF2B5EF4-FFF2-40B4-BE49-F238E27FC236}">
                <a16:creationId xmlns:a16="http://schemas.microsoft.com/office/drawing/2014/main" id="{8102AC33-1D2D-2435-177B-335B0312F902}"/>
              </a:ext>
            </a:extLst>
          </p:cNvPr>
          <p:cNvSpPr>
            <a:spLocks noGrp="1"/>
          </p:cNvSpPr>
          <p:nvPr>
            <p:ph type="ftr" sz="quarter" idx="11"/>
          </p:nvPr>
        </p:nvSpPr>
        <p:spPr/>
        <p:txBody>
          <a:bodyPr/>
          <a:lstStyle/>
          <a:p>
            <a:r>
              <a:rPr lang="de-DE"/>
              <a:t>Sozialkommission Thunstetten</a:t>
            </a:r>
          </a:p>
        </p:txBody>
      </p:sp>
      <p:sp>
        <p:nvSpPr>
          <p:cNvPr id="7" name="Foliennummernplatzhalter 6">
            <a:extLst>
              <a:ext uri="{FF2B5EF4-FFF2-40B4-BE49-F238E27FC236}">
                <a16:creationId xmlns:a16="http://schemas.microsoft.com/office/drawing/2014/main" id="{A55F5773-1FF0-F076-0867-0499A1083B9B}"/>
              </a:ext>
            </a:extLst>
          </p:cNvPr>
          <p:cNvSpPr>
            <a:spLocks noGrp="1"/>
          </p:cNvSpPr>
          <p:nvPr>
            <p:ph type="sldNum" sz="quarter" idx="12"/>
          </p:nvPr>
        </p:nvSpPr>
        <p:spPr/>
        <p:txBody>
          <a:bodyPr/>
          <a:lstStyle/>
          <a:p>
            <a:fld id="{FE8276A3-3FA0-4D57-8501-6AF911820F83}" type="slidenum">
              <a:rPr lang="de-DE" smtClean="0"/>
              <a:t>‹Nr.›</a:t>
            </a:fld>
            <a:endParaRPr lang="de-DE"/>
          </a:p>
        </p:txBody>
      </p:sp>
    </p:spTree>
    <p:extLst>
      <p:ext uri="{BB962C8B-B14F-4D97-AF65-F5344CB8AC3E}">
        <p14:creationId xmlns:p14="http://schemas.microsoft.com/office/powerpoint/2010/main" val="2105506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798740C-FEFA-5FC9-3807-4AA14BEC2BFA}"/>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4079C493-D7CF-84CE-469D-212DA8AF05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3608F30E-AAC7-4CB1-1E69-DD4A806EABBC}"/>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FC5E1122-5BE3-247C-08B7-79F07F7541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DABFA35E-DB4B-D4A5-4DDF-ACB9710CA085}"/>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22E87399-7543-C182-EF4A-F618E0DBBA47}"/>
              </a:ext>
            </a:extLst>
          </p:cNvPr>
          <p:cNvSpPr>
            <a:spLocks noGrp="1"/>
          </p:cNvSpPr>
          <p:nvPr>
            <p:ph type="dt" sz="half" idx="10"/>
          </p:nvPr>
        </p:nvSpPr>
        <p:spPr/>
        <p:txBody>
          <a:bodyPr/>
          <a:lstStyle/>
          <a:p>
            <a:r>
              <a:rPr lang="de-DE"/>
              <a:t>05.11.2024</a:t>
            </a:r>
          </a:p>
        </p:txBody>
      </p:sp>
      <p:sp>
        <p:nvSpPr>
          <p:cNvPr id="8" name="Fußzeilenplatzhalter 7">
            <a:extLst>
              <a:ext uri="{FF2B5EF4-FFF2-40B4-BE49-F238E27FC236}">
                <a16:creationId xmlns:a16="http://schemas.microsoft.com/office/drawing/2014/main" id="{5E1362DD-4947-15A4-14EA-4ED672678BCA}"/>
              </a:ext>
            </a:extLst>
          </p:cNvPr>
          <p:cNvSpPr>
            <a:spLocks noGrp="1"/>
          </p:cNvSpPr>
          <p:nvPr>
            <p:ph type="ftr" sz="quarter" idx="11"/>
          </p:nvPr>
        </p:nvSpPr>
        <p:spPr/>
        <p:txBody>
          <a:bodyPr/>
          <a:lstStyle/>
          <a:p>
            <a:r>
              <a:rPr lang="de-DE"/>
              <a:t>Sozialkommission Thunstetten</a:t>
            </a:r>
          </a:p>
        </p:txBody>
      </p:sp>
      <p:sp>
        <p:nvSpPr>
          <p:cNvPr id="9" name="Foliennummernplatzhalter 8">
            <a:extLst>
              <a:ext uri="{FF2B5EF4-FFF2-40B4-BE49-F238E27FC236}">
                <a16:creationId xmlns:a16="http://schemas.microsoft.com/office/drawing/2014/main" id="{41119D29-7CB2-C905-BE60-FBCD7E87F62C}"/>
              </a:ext>
            </a:extLst>
          </p:cNvPr>
          <p:cNvSpPr>
            <a:spLocks noGrp="1"/>
          </p:cNvSpPr>
          <p:nvPr>
            <p:ph type="sldNum" sz="quarter" idx="12"/>
          </p:nvPr>
        </p:nvSpPr>
        <p:spPr/>
        <p:txBody>
          <a:bodyPr/>
          <a:lstStyle/>
          <a:p>
            <a:fld id="{FE8276A3-3FA0-4D57-8501-6AF911820F83}" type="slidenum">
              <a:rPr lang="de-DE" smtClean="0"/>
              <a:t>‹Nr.›</a:t>
            </a:fld>
            <a:endParaRPr lang="de-DE"/>
          </a:p>
        </p:txBody>
      </p:sp>
    </p:spTree>
    <p:extLst>
      <p:ext uri="{BB962C8B-B14F-4D97-AF65-F5344CB8AC3E}">
        <p14:creationId xmlns:p14="http://schemas.microsoft.com/office/powerpoint/2010/main" val="2877795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7F8135-DE77-D987-0A4E-8A1A65F0EF4F}"/>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812D765F-8AA5-E418-D2ED-2C6B23BF79B3}"/>
              </a:ext>
            </a:extLst>
          </p:cNvPr>
          <p:cNvSpPr>
            <a:spLocks noGrp="1"/>
          </p:cNvSpPr>
          <p:nvPr>
            <p:ph type="dt" sz="half" idx="10"/>
          </p:nvPr>
        </p:nvSpPr>
        <p:spPr/>
        <p:txBody>
          <a:bodyPr/>
          <a:lstStyle/>
          <a:p>
            <a:r>
              <a:rPr lang="de-DE"/>
              <a:t>05.11.2024</a:t>
            </a:r>
          </a:p>
        </p:txBody>
      </p:sp>
      <p:sp>
        <p:nvSpPr>
          <p:cNvPr id="4" name="Fußzeilenplatzhalter 3">
            <a:extLst>
              <a:ext uri="{FF2B5EF4-FFF2-40B4-BE49-F238E27FC236}">
                <a16:creationId xmlns:a16="http://schemas.microsoft.com/office/drawing/2014/main" id="{0E40CCBE-5DF3-A239-DC53-089EE46D7BA8}"/>
              </a:ext>
            </a:extLst>
          </p:cNvPr>
          <p:cNvSpPr>
            <a:spLocks noGrp="1"/>
          </p:cNvSpPr>
          <p:nvPr>
            <p:ph type="ftr" sz="quarter" idx="11"/>
          </p:nvPr>
        </p:nvSpPr>
        <p:spPr/>
        <p:txBody>
          <a:bodyPr/>
          <a:lstStyle/>
          <a:p>
            <a:r>
              <a:rPr lang="de-DE"/>
              <a:t>Sozialkommission Thunstetten</a:t>
            </a:r>
          </a:p>
        </p:txBody>
      </p:sp>
      <p:sp>
        <p:nvSpPr>
          <p:cNvPr id="5" name="Foliennummernplatzhalter 4">
            <a:extLst>
              <a:ext uri="{FF2B5EF4-FFF2-40B4-BE49-F238E27FC236}">
                <a16:creationId xmlns:a16="http://schemas.microsoft.com/office/drawing/2014/main" id="{03AD82FE-9CFD-69BB-838C-64B40CBAC36E}"/>
              </a:ext>
            </a:extLst>
          </p:cNvPr>
          <p:cNvSpPr>
            <a:spLocks noGrp="1"/>
          </p:cNvSpPr>
          <p:nvPr>
            <p:ph type="sldNum" sz="quarter" idx="12"/>
          </p:nvPr>
        </p:nvSpPr>
        <p:spPr/>
        <p:txBody>
          <a:bodyPr/>
          <a:lstStyle/>
          <a:p>
            <a:fld id="{FE8276A3-3FA0-4D57-8501-6AF911820F83}" type="slidenum">
              <a:rPr lang="de-DE" smtClean="0"/>
              <a:t>‹Nr.›</a:t>
            </a:fld>
            <a:endParaRPr lang="de-DE"/>
          </a:p>
        </p:txBody>
      </p:sp>
      <p:pic>
        <p:nvPicPr>
          <p:cNvPr id="6" name="Inhaltsplatzhalter 4" descr="Ein Bild, das Text, Logo, Symbol, Schrift enthält.&#10;&#10;Automatisch generierte Beschreibung">
            <a:extLst>
              <a:ext uri="{FF2B5EF4-FFF2-40B4-BE49-F238E27FC236}">
                <a16:creationId xmlns:a16="http://schemas.microsoft.com/office/drawing/2014/main" id="{3D29F568-D381-5369-4010-D20DEA4A4B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71931" y="394601"/>
            <a:ext cx="2988129" cy="854529"/>
          </a:xfrm>
          <a:prstGeom prst="rect">
            <a:avLst/>
          </a:prstGeom>
        </p:spPr>
      </p:pic>
    </p:spTree>
    <p:extLst>
      <p:ext uri="{BB962C8B-B14F-4D97-AF65-F5344CB8AC3E}">
        <p14:creationId xmlns:p14="http://schemas.microsoft.com/office/powerpoint/2010/main" val="2640575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7A5B935-B632-306C-8D88-DA8A2DA20E79}"/>
              </a:ext>
            </a:extLst>
          </p:cNvPr>
          <p:cNvSpPr>
            <a:spLocks noGrp="1"/>
          </p:cNvSpPr>
          <p:nvPr>
            <p:ph type="dt" sz="half" idx="10"/>
          </p:nvPr>
        </p:nvSpPr>
        <p:spPr/>
        <p:txBody>
          <a:bodyPr/>
          <a:lstStyle/>
          <a:p>
            <a:r>
              <a:rPr lang="de-DE"/>
              <a:t>05.11.2024</a:t>
            </a:r>
          </a:p>
        </p:txBody>
      </p:sp>
      <p:sp>
        <p:nvSpPr>
          <p:cNvPr id="3" name="Fußzeilenplatzhalter 2">
            <a:extLst>
              <a:ext uri="{FF2B5EF4-FFF2-40B4-BE49-F238E27FC236}">
                <a16:creationId xmlns:a16="http://schemas.microsoft.com/office/drawing/2014/main" id="{7B91DEB7-B06D-514D-7684-575A4902BE48}"/>
              </a:ext>
            </a:extLst>
          </p:cNvPr>
          <p:cNvSpPr>
            <a:spLocks noGrp="1"/>
          </p:cNvSpPr>
          <p:nvPr>
            <p:ph type="ftr" sz="quarter" idx="11"/>
          </p:nvPr>
        </p:nvSpPr>
        <p:spPr/>
        <p:txBody>
          <a:bodyPr/>
          <a:lstStyle/>
          <a:p>
            <a:r>
              <a:rPr lang="de-DE"/>
              <a:t>Sozialkommission Thunstetten</a:t>
            </a:r>
          </a:p>
        </p:txBody>
      </p:sp>
      <p:sp>
        <p:nvSpPr>
          <p:cNvPr id="4" name="Foliennummernplatzhalter 3">
            <a:extLst>
              <a:ext uri="{FF2B5EF4-FFF2-40B4-BE49-F238E27FC236}">
                <a16:creationId xmlns:a16="http://schemas.microsoft.com/office/drawing/2014/main" id="{89B003A3-6EB4-AE75-74D4-66336AEE5F47}"/>
              </a:ext>
            </a:extLst>
          </p:cNvPr>
          <p:cNvSpPr>
            <a:spLocks noGrp="1"/>
          </p:cNvSpPr>
          <p:nvPr>
            <p:ph type="sldNum" sz="quarter" idx="12"/>
          </p:nvPr>
        </p:nvSpPr>
        <p:spPr/>
        <p:txBody>
          <a:bodyPr/>
          <a:lstStyle/>
          <a:p>
            <a:fld id="{FE8276A3-3FA0-4D57-8501-6AF911820F83}" type="slidenum">
              <a:rPr lang="de-DE" smtClean="0"/>
              <a:t>‹Nr.›</a:t>
            </a:fld>
            <a:endParaRPr lang="de-DE"/>
          </a:p>
        </p:txBody>
      </p:sp>
    </p:spTree>
    <p:extLst>
      <p:ext uri="{BB962C8B-B14F-4D97-AF65-F5344CB8AC3E}">
        <p14:creationId xmlns:p14="http://schemas.microsoft.com/office/powerpoint/2010/main" val="2750239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56C780-EEF4-2715-66B6-F043CE01747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2806BFC6-42E4-F8F7-38BD-6A697D82379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87D69397-D88D-9391-3FC3-BA310951D5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081F8992-5AD5-3F2D-DA4B-DE6BBBAB2BFB}"/>
              </a:ext>
            </a:extLst>
          </p:cNvPr>
          <p:cNvSpPr>
            <a:spLocks noGrp="1"/>
          </p:cNvSpPr>
          <p:nvPr>
            <p:ph type="dt" sz="half" idx="10"/>
          </p:nvPr>
        </p:nvSpPr>
        <p:spPr/>
        <p:txBody>
          <a:bodyPr/>
          <a:lstStyle/>
          <a:p>
            <a:r>
              <a:rPr lang="de-DE"/>
              <a:t>05.11.2024</a:t>
            </a:r>
          </a:p>
        </p:txBody>
      </p:sp>
      <p:sp>
        <p:nvSpPr>
          <p:cNvPr id="6" name="Fußzeilenplatzhalter 5">
            <a:extLst>
              <a:ext uri="{FF2B5EF4-FFF2-40B4-BE49-F238E27FC236}">
                <a16:creationId xmlns:a16="http://schemas.microsoft.com/office/drawing/2014/main" id="{6E9037F2-AFF7-1080-BA59-48358DCED147}"/>
              </a:ext>
            </a:extLst>
          </p:cNvPr>
          <p:cNvSpPr>
            <a:spLocks noGrp="1"/>
          </p:cNvSpPr>
          <p:nvPr>
            <p:ph type="ftr" sz="quarter" idx="11"/>
          </p:nvPr>
        </p:nvSpPr>
        <p:spPr/>
        <p:txBody>
          <a:bodyPr/>
          <a:lstStyle/>
          <a:p>
            <a:r>
              <a:rPr lang="de-DE"/>
              <a:t>Sozialkommission Thunstetten</a:t>
            </a:r>
          </a:p>
        </p:txBody>
      </p:sp>
      <p:sp>
        <p:nvSpPr>
          <p:cNvPr id="7" name="Foliennummernplatzhalter 6">
            <a:extLst>
              <a:ext uri="{FF2B5EF4-FFF2-40B4-BE49-F238E27FC236}">
                <a16:creationId xmlns:a16="http://schemas.microsoft.com/office/drawing/2014/main" id="{5D94A45C-CEBC-9F0B-0507-F4460C2F8D17}"/>
              </a:ext>
            </a:extLst>
          </p:cNvPr>
          <p:cNvSpPr>
            <a:spLocks noGrp="1"/>
          </p:cNvSpPr>
          <p:nvPr>
            <p:ph type="sldNum" sz="quarter" idx="12"/>
          </p:nvPr>
        </p:nvSpPr>
        <p:spPr/>
        <p:txBody>
          <a:bodyPr/>
          <a:lstStyle/>
          <a:p>
            <a:fld id="{FE8276A3-3FA0-4D57-8501-6AF911820F83}" type="slidenum">
              <a:rPr lang="de-DE" smtClean="0"/>
              <a:t>‹Nr.›</a:t>
            </a:fld>
            <a:endParaRPr lang="de-DE"/>
          </a:p>
        </p:txBody>
      </p:sp>
    </p:spTree>
    <p:extLst>
      <p:ext uri="{BB962C8B-B14F-4D97-AF65-F5344CB8AC3E}">
        <p14:creationId xmlns:p14="http://schemas.microsoft.com/office/powerpoint/2010/main" val="1346837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AFF3DC-1958-4CD8-1B46-E2E584673D3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D80DF982-E253-41B0-B229-E6FBE0491A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2F71C273-7BF3-CCC5-2C5E-5AB3DEA71B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627B0410-5503-575A-40F0-0C8E78E9DF07}"/>
              </a:ext>
            </a:extLst>
          </p:cNvPr>
          <p:cNvSpPr>
            <a:spLocks noGrp="1"/>
          </p:cNvSpPr>
          <p:nvPr>
            <p:ph type="dt" sz="half" idx="10"/>
          </p:nvPr>
        </p:nvSpPr>
        <p:spPr/>
        <p:txBody>
          <a:bodyPr/>
          <a:lstStyle/>
          <a:p>
            <a:r>
              <a:rPr lang="de-DE"/>
              <a:t>05.11.2024</a:t>
            </a:r>
          </a:p>
        </p:txBody>
      </p:sp>
      <p:sp>
        <p:nvSpPr>
          <p:cNvPr id="6" name="Fußzeilenplatzhalter 5">
            <a:extLst>
              <a:ext uri="{FF2B5EF4-FFF2-40B4-BE49-F238E27FC236}">
                <a16:creationId xmlns:a16="http://schemas.microsoft.com/office/drawing/2014/main" id="{DA32D66D-394D-CA1F-83BC-AD84EF93D2B0}"/>
              </a:ext>
            </a:extLst>
          </p:cNvPr>
          <p:cNvSpPr>
            <a:spLocks noGrp="1"/>
          </p:cNvSpPr>
          <p:nvPr>
            <p:ph type="ftr" sz="quarter" idx="11"/>
          </p:nvPr>
        </p:nvSpPr>
        <p:spPr/>
        <p:txBody>
          <a:bodyPr/>
          <a:lstStyle/>
          <a:p>
            <a:r>
              <a:rPr lang="de-DE"/>
              <a:t>Sozialkommission Thunstetten</a:t>
            </a:r>
          </a:p>
        </p:txBody>
      </p:sp>
      <p:sp>
        <p:nvSpPr>
          <p:cNvPr id="7" name="Foliennummernplatzhalter 6">
            <a:extLst>
              <a:ext uri="{FF2B5EF4-FFF2-40B4-BE49-F238E27FC236}">
                <a16:creationId xmlns:a16="http://schemas.microsoft.com/office/drawing/2014/main" id="{C56CDBEF-BCAC-1432-F098-AB6113FA2DF9}"/>
              </a:ext>
            </a:extLst>
          </p:cNvPr>
          <p:cNvSpPr>
            <a:spLocks noGrp="1"/>
          </p:cNvSpPr>
          <p:nvPr>
            <p:ph type="sldNum" sz="quarter" idx="12"/>
          </p:nvPr>
        </p:nvSpPr>
        <p:spPr/>
        <p:txBody>
          <a:bodyPr/>
          <a:lstStyle/>
          <a:p>
            <a:fld id="{FE8276A3-3FA0-4D57-8501-6AF911820F83}" type="slidenum">
              <a:rPr lang="de-DE" smtClean="0"/>
              <a:t>‹Nr.›</a:t>
            </a:fld>
            <a:endParaRPr lang="de-DE"/>
          </a:p>
        </p:txBody>
      </p:sp>
    </p:spTree>
    <p:extLst>
      <p:ext uri="{BB962C8B-B14F-4D97-AF65-F5344CB8AC3E}">
        <p14:creationId xmlns:p14="http://schemas.microsoft.com/office/powerpoint/2010/main" val="3712442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3.jpe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44278410-F586-4BB8-2416-71DB66B31C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506FEEE5-D88A-8715-CFE8-00DC1045C98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7C758601-1829-9F0D-A85A-5B237A08AE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de-DE"/>
              <a:t>05.11.2024</a:t>
            </a:r>
          </a:p>
        </p:txBody>
      </p:sp>
      <p:sp>
        <p:nvSpPr>
          <p:cNvPr id="5" name="Fußzeilenplatzhalter 4">
            <a:extLst>
              <a:ext uri="{FF2B5EF4-FFF2-40B4-BE49-F238E27FC236}">
                <a16:creationId xmlns:a16="http://schemas.microsoft.com/office/drawing/2014/main" id="{D29D4967-9B4D-0E5A-A68C-30154E88A7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de-DE"/>
              <a:t>Sozialkommission Thunstetten</a:t>
            </a:r>
          </a:p>
        </p:txBody>
      </p:sp>
      <p:sp>
        <p:nvSpPr>
          <p:cNvPr id="6" name="Foliennummernplatzhalter 5">
            <a:extLst>
              <a:ext uri="{FF2B5EF4-FFF2-40B4-BE49-F238E27FC236}">
                <a16:creationId xmlns:a16="http://schemas.microsoft.com/office/drawing/2014/main" id="{696BFD07-DC95-A85A-5A7F-AA35B4F05E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E8276A3-3FA0-4D57-8501-6AF911820F83}" type="slidenum">
              <a:rPr lang="de-DE" smtClean="0"/>
              <a:t>‹Nr.›</a:t>
            </a:fld>
            <a:endParaRPr lang="de-DE"/>
          </a:p>
        </p:txBody>
      </p:sp>
    </p:spTree>
    <p:extLst>
      <p:ext uri="{BB962C8B-B14F-4D97-AF65-F5344CB8AC3E}">
        <p14:creationId xmlns:p14="http://schemas.microsoft.com/office/powerpoint/2010/main" val="38842423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10127" y="1628274"/>
            <a:ext cx="10812378" cy="1219200"/>
          </a:xfrm>
          <a:prstGeom prst="rect">
            <a:avLst/>
          </a:prstGeom>
        </p:spPr>
        <p:txBody>
          <a:bodyPr vert="horz" lIns="91440" tIns="45720" rIns="91440" bIns="45720" rtlCol="0" anchor="b">
            <a:normAutofit/>
          </a:bodyPr>
          <a:lstStyle/>
          <a:p>
            <a:r>
              <a:rPr lang="de-DE" dirty="0"/>
              <a:t>Titelmasterformat durch Klicken bearbeiten</a:t>
            </a:r>
            <a:endParaRPr lang="en-US" dirty="0"/>
          </a:p>
        </p:txBody>
      </p:sp>
      <p:sp>
        <p:nvSpPr>
          <p:cNvPr id="3" name="Text Placeholder 2"/>
          <p:cNvSpPr>
            <a:spLocks noGrp="1"/>
          </p:cNvSpPr>
          <p:nvPr>
            <p:ph type="body" idx="1"/>
          </p:nvPr>
        </p:nvSpPr>
        <p:spPr>
          <a:xfrm>
            <a:off x="1267982" y="3120189"/>
            <a:ext cx="10345553" cy="3039979"/>
          </a:xfrm>
          <a:prstGeom prst="rect">
            <a:avLst/>
          </a:prstGeom>
        </p:spPr>
        <p:txBody>
          <a:bodyPr vert="horz" lIns="0" tIns="45720" rIns="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r>
              <a:rPr lang="de-DE"/>
              <a:t>25.08.2021</a:t>
            </a:r>
            <a:endParaRPr lang="de-CH"/>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de-CH"/>
              <a:t>Verena Zimmermann, Geschäftsführerin / CEO</a:t>
            </a:r>
            <a:endParaRPr lang="de-CH"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FCB8D28-A2E0-47C3-9761-FBF9A9760817}" type="slidenum">
              <a:rPr lang="de-CH" smtClean="0"/>
              <a:t>‹Nr.›</a:t>
            </a:fld>
            <a:endParaRPr lang="de-CH"/>
          </a:p>
        </p:txBody>
      </p:sp>
      <p:pic>
        <p:nvPicPr>
          <p:cNvPr id="8" name="Grafik 7"/>
          <p:cNvPicPr>
            <a:picLocks noChangeAspect="1"/>
          </p:cNvPicPr>
          <p:nvPr userDrawn="1"/>
        </p:nvPicPr>
        <p:blipFill rotWithShape="1">
          <a:blip r:embed="rId10" cstate="print">
            <a:extLst>
              <a:ext uri="{28A0092B-C50C-407E-A947-70E740481C1C}">
                <a14:useLocalDpi xmlns:a14="http://schemas.microsoft.com/office/drawing/2010/main" val="0"/>
              </a:ext>
            </a:extLst>
          </a:blip>
          <a:srcRect l="330" t="28367" r="-330" b="34198"/>
          <a:stretch/>
        </p:blipFill>
        <p:spPr>
          <a:xfrm>
            <a:off x="7266273" y="152396"/>
            <a:ext cx="4861560" cy="1347542"/>
          </a:xfrm>
          <a:prstGeom prst="rect">
            <a:avLst/>
          </a:prstGeom>
        </p:spPr>
      </p:pic>
    </p:spTree>
    <p:extLst>
      <p:ext uri="{BB962C8B-B14F-4D97-AF65-F5344CB8AC3E}">
        <p14:creationId xmlns:p14="http://schemas.microsoft.com/office/powerpoint/2010/main" val="18872717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hf hdr="0"/>
  <p:txStyles>
    <p:titleStyle>
      <a:lvl1pPr algn="l" defTabSz="914400" rtl="0" eaLnBrk="1" latinLnBrk="0" hangingPunct="1">
        <a:lnSpc>
          <a:spcPct val="85000"/>
        </a:lnSpc>
        <a:spcBef>
          <a:spcPct val="0"/>
        </a:spcBef>
        <a:buNone/>
        <a:defRPr sz="4800" kern="1200" spc="-50" baseline="0">
          <a:solidFill>
            <a:srgbClr val="003399"/>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rgbClr val="003399"/>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10127" y="1628274"/>
            <a:ext cx="10812378" cy="1219200"/>
          </a:xfrm>
          <a:prstGeom prst="rect">
            <a:avLst/>
          </a:prstGeom>
        </p:spPr>
        <p:txBody>
          <a:bodyPr vert="horz" lIns="91440" tIns="45720" rIns="91440" bIns="45720" rtlCol="0" anchor="b">
            <a:normAutofit/>
          </a:bodyPr>
          <a:lstStyle/>
          <a:p>
            <a:r>
              <a:rPr lang="de-DE" dirty="0"/>
              <a:t>Titelmasterformat durch Klicken bearbeiten</a:t>
            </a:r>
            <a:endParaRPr lang="en-US" dirty="0"/>
          </a:p>
        </p:txBody>
      </p:sp>
      <p:sp>
        <p:nvSpPr>
          <p:cNvPr id="3" name="Text Placeholder 2"/>
          <p:cNvSpPr>
            <a:spLocks noGrp="1"/>
          </p:cNvSpPr>
          <p:nvPr>
            <p:ph type="body" idx="1"/>
          </p:nvPr>
        </p:nvSpPr>
        <p:spPr>
          <a:xfrm>
            <a:off x="1267982" y="3120189"/>
            <a:ext cx="10345553" cy="3039979"/>
          </a:xfrm>
          <a:prstGeom prst="rect">
            <a:avLst/>
          </a:prstGeom>
        </p:spPr>
        <p:txBody>
          <a:bodyPr vert="horz" lIns="0" tIns="45720" rIns="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057D6D5-A43B-450B-B352-A4D38EC5C4D1}" type="datetime1">
              <a:rPr lang="de-CH" smtClean="0"/>
              <a:t>05.11.2024</a:t>
            </a:fld>
            <a:endParaRPr lang="de-CH"/>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de-CH"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7FCB8D28-A2E0-47C3-9761-FBF9A9760817}" type="slidenum">
              <a:rPr lang="de-CH" smtClean="0"/>
              <a:t>‹Nr.›</a:t>
            </a:fld>
            <a:endParaRPr lang="de-CH"/>
          </a:p>
        </p:txBody>
      </p:sp>
      <p:pic>
        <p:nvPicPr>
          <p:cNvPr id="8" name="Grafik 7"/>
          <p:cNvPicPr>
            <a:picLocks noChangeAspect="1"/>
          </p:cNvPicPr>
          <p:nvPr userDrawn="1"/>
        </p:nvPicPr>
        <p:blipFill rotWithShape="1">
          <a:blip r:embed="rId9" cstate="print">
            <a:extLst>
              <a:ext uri="{28A0092B-C50C-407E-A947-70E740481C1C}">
                <a14:useLocalDpi xmlns:a14="http://schemas.microsoft.com/office/drawing/2010/main" val="0"/>
              </a:ext>
            </a:extLst>
          </a:blip>
          <a:srcRect l="330" t="28367" r="-330" b="34198"/>
          <a:stretch/>
        </p:blipFill>
        <p:spPr>
          <a:xfrm>
            <a:off x="7579311" y="33090"/>
            <a:ext cx="4861560" cy="1347542"/>
          </a:xfrm>
          <a:prstGeom prst="rect">
            <a:avLst/>
          </a:prstGeom>
        </p:spPr>
      </p:pic>
    </p:spTree>
    <p:extLst>
      <p:ext uri="{BB962C8B-B14F-4D97-AF65-F5344CB8AC3E}">
        <p14:creationId xmlns:p14="http://schemas.microsoft.com/office/powerpoint/2010/main" val="122437134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Lst>
  <p:hf hdr="0"/>
  <p:txStyles>
    <p:titleStyle>
      <a:lvl1pPr algn="l" defTabSz="914400" rtl="0" eaLnBrk="1" latinLnBrk="0" hangingPunct="1">
        <a:lnSpc>
          <a:spcPct val="85000"/>
        </a:lnSpc>
        <a:spcBef>
          <a:spcPct val="0"/>
        </a:spcBef>
        <a:buNone/>
        <a:defRPr sz="4800" kern="1200" spc="-50" baseline="0">
          <a:solidFill>
            <a:srgbClr val="003399"/>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entlastungsdienst.ch/bern"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psy.ch/" TargetMode="External"/><Relationship Id="rId2" Type="http://schemas.openxmlformats.org/officeDocument/2006/relationships/hyperlink" Target="http://www.wie-gehts-dir.ch/" TargetMode="External"/><Relationship Id="rId1" Type="http://schemas.openxmlformats.org/officeDocument/2006/relationships/slideLayout" Target="../slideLayouts/slideLayout2.xml"/><Relationship Id="rId4" Type="http://schemas.openxmlformats.org/officeDocument/2006/relationships/hyperlink" Target="http://www.dureschnufe.ch/" TargetMode="External"/></Relationships>
</file>

<file path=ppt/slides/_rels/slide14.xml.rels><?xml version="1.0" encoding="UTF-8" standalone="yes"?>
<Relationships xmlns="http://schemas.openxmlformats.org/package/2006/relationships"><Relationship Id="rId2" Type="http://schemas.openxmlformats.org/officeDocument/2006/relationships/hyperlink" Target="https://www.youtube.com/watch?v=WRgUymUqpzk"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13.xml"/><Relationship Id="rId1" Type="http://schemas.openxmlformats.org/officeDocument/2006/relationships/tags" Target="../tags/tag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s://www.bfh.ch/gesundheit/de/forschung/referenzprojekte/faircare-home/" TargetMode="Externa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3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jpeg"/><Relationship Id="rId12" Type="http://schemas.openxmlformats.org/officeDocument/2006/relationships/image" Target="../media/image39.png"/><Relationship Id="rId2" Type="http://schemas.openxmlformats.org/officeDocument/2006/relationships/image" Target="../media/image29.png"/><Relationship Id="rId1" Type="http://schemas.openxmlformats.org/officeDocument/2006/relationships/slideLayout" Target="../slideLayouts/slideLayout24.xml"/><Relationship Id="rId6" Type="http://schemas.openxmlformats.org/officeDocument/2006/relationships/image" Target="../media/image33.emf"/><Relationship Id="rId11" Type="http://schemas.openxmlformats.org/officeDocument/2006/relationships/image" Target="../media/image38.png"/><Relationship Id="rId5" Type="http://schemas.openxmlformats.org/officeDocument/2006/relationships/image" Target="../media/image32.emf"/><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mailto:feedback@spitexoberaargau-ag.ch" TargetMode="Externa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s://www.haslibrunnen.ch/tageszentru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hyperlink" Target="https://www.srk-bern.ch/de/unterstuetzung-im-alltag/im-alter/rotkreuz-fahrdienst"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www.srk-bern.ch/"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mailto:seniorebruegg@bluewin.ch" TargetMode="External"/><Relationship Id="rId2" Type="http://schemas.openxmlformats.org/officeDocument/2006/relationships/hyperlink" Target="https://www.seniorebruegg.ch/"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thunstetten.ch/"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1.jpg"/></Relationships>
</file>

<file path=ppt/slides/_rels/slide49.xml.rels><?xml version="1.0" encoding="UTF-8" standalone="yes"?>
<Relationships xmlns="http://schemas.openxmlformats.org/package/2006/relationships"><Relationship Id="rId3" Type="http://schemas.openxmlformats.org/officeDocument/2006/relationships/hyperlink" Target="https://be.prosenectute.ch/de/ueber-uns/standorte"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hyperlink" Target="https://spitexoberaargau-ag.ch/" TargetMode="External"/><Relationship Id="rId3" Type="http://schemas.openxmlformats.org/officeDocument/2006/relationships/hyperlink" Target="http://www.caregiver.ch/" TargetMode="External"/><Relationship Id="rId7" Type="http://schemas.openxmlformats.org/officeDocument/2006/relationships/hyperlink" Target="http://www.alzheimer-schweiz.ch/"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www.redcross.ch/" TargetMode="External"/><Relationship Id="rId5" Type="http://schemas.openxmlformats.org/officeDocument/2006/relationships/hyperlink" Target="https://www.profamilia.ch/" TargetMode="External"/><Relationship Id="rId4" Type="http://schemas.openxmlformats.org/officeDocument/2006/relationships/hyperlink" Target="http://www.proinfirmis.ch/" TargetMode="External"/><Relationship Id="rId9" Type="http://schemas.openxmlformats.org/officeDocument/2006/relationships/hyperlink" Target="http://www.bsv.admin.ch/"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pixabay.com/en/iphone-cellphone-smartphone-mobile-37856/" TargetMode="External"/><Relationship Id="rId3" Type="http://schemas.openxmlformats.org/officeDocument/2006/relationships/image" Target="../media/image1.jp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openclipart.org/detail/2330/personal%20computer" TargetMode="External"/><Relationship Id="rId11" Type="http://schemas.openxmlformats.org/officeDocument/2006/relationships/hyperlink" Target="https://www.sn.at/wiki/Datei:Kurrent_IMG_3228_(Large),_Veranstaltung_mit_Friedrich_Kurrent_3.11.2016_bei_SPS.JPG" TargetMode="External"/><Relationship Id="rId5" Type="http://schemas.openxmlformats.org/officeDocument/2006/relationships/image" Target="../media/image9.png"/><Relationship Id="rId10" Type="http://schemas.openxmlformats.org/officeDocument/2006/relationships/image" Target="../media/image12.jpeg"/><Relationship Id="rId4" Type="http://schemas.openxmlformats.org/officeDocument/2006/relationships/image" Target="../media/image8.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7EDACC4-98E0-A1A6-CE54-CFDAEB87F212}"/>
              </a:ext>
            </a:extLst>
          </p:cNvPr>
          <p:cNvSpPr>
            <a:spLocks noGrp="1"/>
          </p:cNvSpPr>
          <p:nvPr>
            <p:ph idx="1"/>
          </p:nvPr>
        </p:nvSpPr>
        <p:spPr>
          <a:xfrm>
            <a:off x="1133474" y="469899"/>
            <a:ext cx="9925050" cy="2288131"/>
          </a:xfrm>
        </p:spPr>
        <p:txBody>
          <a:bodyPr anchor="ctr">
            <a:normAutofit fontScale="92500" lnSpcReduction="20000"/>
          </a:bodyPr>
          <a:lstStyle/>
          <a:p>
            <a:pPr marL="0" indent="0" algn="ctr">
              <a:lnSpc>
                <a:spcPct val="100000"/>
              </a:lnSpc>
              <a:spcBef>
                <a:spcPts val="600"/>
              </a:spcBef>
              <a:buNone/>
            </a:pPr>
            <a:r>
              <a:rPr lang="de-CH" sz="2400" dirty="0">
                <a:latin typeface="+mj-lt"/>
              </a:rPr>
              <a:t>Informationsveranstaltung  vom 5. November 2024</a:t>
            </a:r>
          </a:p>
          <a:p>
            <a:pPr marL="0" indent="0" algn="ctr">
              <a:lnSpc>
                <a:spcPct val="100000"/>
              </a:lnSpc>
              <a:spcBef>
                <a:spcPts val="600"/>
              </a:spcBef>
              <a:buNone/>
            </a:pPr>
            <a:endParaRPr lang="de-CH" sz="1400" b="1" dirty="0">
              <a:latin typeface="+mj-lt"/>
            </a:endParaRPr>
          </a:p>
          <a:p>
            <a:pPr marL="0" indent="0" algn="ctr">
              <a:lnSpc>
                <a:spcPct val="100000"/>
              </a:lnSpc>
              <a:spcBef>
                <a:spcPts val="600"/>
              </a:spcBef>
              <a:buNone/>
            </a:pPr>
            <a:r>
              <a:rPr lang="de-CH" sz="4300" b="1" dirty="0">
                <a:latin typeface="+mj-lt"/>
              </a:rPr>
              <a:t>Pflegende Angehörige</a:t>
            </a:r>
          </a:p>
          <a:p>
            <a:pPr marL="0" indent="0" algn="ctr">
              <a:lnSpc>
                <a:spcPct val="100000"/>
              </a:lnSpc>
              <a:spcBef>
                <a:spcPts val="600"/>
              </a:spcBef>
              <a:buNone/>
            </a:pPr>
            <a:endParaRPr lang="de-CH" sz="1400" b="1" dirty="0">
              <a:latin typeface="+mj-lt"/>
            </a:endParaRPr>
          </a:p>
          <a:p>
            <a:pPr marL="0" indent="0" algn="ctr">
              <a:lnSpc>
                <a:spcPct val="100000"/>
              </a:lnSpc>
              <a:spcBef>
                <a:spcPts val="600"/>
              </a:spcBef>
              <a:buNone/>
            </a:pPr>
            <a:r>
              <a:rPr lang="de-CH" sz="2600" dirty="0"/>
              <a:t>Sozialkommission Thunstetten-Bützberg </a:t>
            </a:r>
          </a:p>
          <a:p>
            <a:pPr marL="0" indent="0" algn="ctr">
              <a:lnSpc>
                <a:spcPct val="100000"/>
              </a:lnSpc>
              <a:spcBef>
                <a:spcPts val="600"/>
              </a:spcBef>
              <a:buNone/>
            </a:pPr>
            <a:r>
              <a:rPr lang="de-CH" sz="2600" dirty="0"/>
              <a:t>mit Spitex Oberaargau</a:t>
            </a:r>
            <a:endParaRPr lang="de-DE" sz="2600" dirty="0"/>
          </a:p>
          <a:p>
            <a:pPr>
              <a:lnSpc>
                <a:spcPct val="100000"/>
              </a:lnSpc>
            </a:pPr>
            <a:endParaRPr lang="de-DE" sz="2000" dirty="0">
              <a:latin typeface="+mj-lt"/>
            </a:endParaRPr>
          </a:p>
        </p:txBody>
      </p:sp>
      <p:pic>
        <p:nvPicPr>
          <p:cNvPr id="1026" name="Picture 2" descr="Ein Bild, das Flagge, Himmel, Text, Wolke enthält.&#10;&#10;Automatisch generierte Beschreibung">
            <a:extLst>
              <a:ext uri="{FF2B5EF4-FFF2-40B4-BE49-F238E27FC236}">
                <a16:creationId xmlns:a16="http://schemas.microsoft.com/office/drawing/2014/main" id="{94476328-FE71-0CD5-427D-BDB970F12EE6}"/>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l="13208" r="24"/>
          <a:stretch/>
        </p:blipFill>
        <p:spPr bwMode="auto">
          <a:xfrm>
            <a:off x="-2" y="2818262"/>
            <a:ext cx="12192002" cy="4039737"/>
          </a:xfrm>
          <a:prstGeom prst="rect">
            <a:avLst/>
          </a:prstGeom>
          <a:noFill/>
          <a:ln>
            <a:noFill/>
          </a:ln>
          <a:extLst>
            <a:ext uri="{909E8E84-426E-40DD-AFC4-6F175D3DCCD1}">
              <a14:hiddenFill xmlns:a14="http://schemas.microsoft.com/office/drawing/2010/main">
                <a:solidFill>
                  <a:srgbClr val="FFFFFF"/>
                </a:solidFill>
              </a14:hiddenFill>
            </a:ext>
          </a:extLst>
        </p:spPr>
      </p:pic>
      <p:grpSp>
        <p:nvGrpSpPr>
          <p:cNvPr id="1071" name="Group 1070">
            <a:extLst>
              <a:ext uri="{FF2B5EF4-FFF2-40B4-BE49-F238E27FC236}">
                <a16:creationId xmlns:a16="http://schemas.microsoft.com/office/drawing/2014/main" id="{F2221BB3-7B5D-C899-7745-66D7AC3232A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072" name="Rectangle 1071">
              <a:extLst>
                <a:ext uri="{FF2B5EF4-FFF2-40B4-BE49-F238E27FC236}">
                  <a16:creationId xmlns:a16="http://schemas.microsoft.com/office/drawing/2014/main" id="{3FD2D571-38D7-DB0F-166C-14FEDA7005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3" name="Rectangle 1072">
              <a:extLst>
                <a:ext uri="{FF2B5EF4-FFF2-40B4-BE49-F238E27FC236}">
                  <a16:creationId xmlns:a16="http://schemas.microsoft.com/office/drawing/2014/main" id="{B88AEF72-50CD-C201-F6BF-C595BBBED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feld 5">
            <a:extLst>
              <a:ext uri="{FF2B5EF4-FFF2-40B4-BE49-F238E27FC236}">
                <a16:creationId xmlns:a16="http://schemas.microsoft.com/office/drawing/2014/main" id="{AE307F18-6609-5B87-D782-580B72A1D867}"/>
              </a:ext>
            </a:extLst>
          </p:cNvPr>
          <p:cNvSpPr txBox="1"/>
          <p:nvPr/>
        </p:nvSpPr>
        <p:spPr>
          <a:xfrm>
            <a:off x="103756" y="5354047"/>
            <a:ext cx="3151636" cy="1323439"/>
          </a:xfrm>
          <a:prstGeom prst="rect">
            <a:avLst/>
          </a:prstGeom>
          <a:noFill/>
        </p:spPr>
        <p:txBody>
          <a:bodyPr wrap="square">
            <a:spAutoFit/>
          </a:bodyPr>
          <a:lstStyle/>
          <a:p>
            <a:r>
              <a:rPr lang="de-DE" sz="1600" b="1" i="0" dirty="0">
                <a:effectLst/>
                <a:latin typeface="+mj-lt"/>
              </a:rPr>
              <a:t>Sozialkommission</a:t>
            </a:r>
            <a:br>
              <a:rPr lang="de-DE" sz="1600" b="1" i="0" dirty="0">
                <a:effectLst/>
                <a:latin typeface="+mj-lt"/>
              </a:rPr>
            </a:br>
            <a:r>
              <a:rPr lang="de-DE" sz="1600" b="1" i="0" dirty="0" err="1">
                <a:effectLst/>
                <a:latin typeface="+mj-lt"/>
              </a:rPr>
              <a:t>Flurstrasse</a:t>
            </a:r>
            <a:r>
              <a:rPr lang="de-DE" sz="1600" b="1" i="0" dirty="0">
                <a:effectLst/>
                <a:latin typeface="+mj-lt"/>
              </a:rPr>
              <a:t> 2</a:t>
            </a:r>
            <a:br>
              <a:rPr lang="de-DE" sz="1600" b="1" i="0" dirty="0">
                <a:effectLst/>
                <a:latin typeface="+mj-lt"/>
              </a:rPr>
            </a:br>
            <a:r>
              <a:rPr lang="de-DE" sz="1600" b="1" i="0" dirty="0">
                <a:effectLst/>
                <a:latin typeface="+mj-lt"/>
              </a:rPr>
              <a:t>4922 Bützberg</a:t>
            </a:r>
            <a:br>
              <a:rPr lang="de-DE" sz="1600" b="1" i="0" dirty="0">
                <a:effectLst/>
                <a:latin typeface="+mj-lt"/>
              </a:rPr>
            </a:br>
            <a:r>
              <a:rPr lang="de-DE" sz="1600" b="1" i="0" dirty="0">
                <a:effectLst/>
                <a:latin typeface="+mj-lt"/>
              </a:rPr>
              <a:t>Tel. </a:t>
            </a:r>
            <a:r>
              <a:rPr lang="de-DE" sz="1600" b="1" i="0" u="none" strike="noStrike" dirty="0">
                <a:effectLst/>
                <a:latin typeface="+mj-lt"/>
              </a:rPr>
              <a:t>062 958 60 30</a:t>
            </a:r>
            <a:br>
              <a:rPr lang="de-DE" sz="1600" b="1" i="0" dirty="0">
                <a:effectLst/>
                <a:latin typeface="+mj-lt"/>
              </a:rPr>
            </a:br>
            <a:r>
              <a:rPr lang="de-DE" sz="1600" b="1" i="0" u="none" strike="noStrike" dirty="0">
                <a:effectLst/>
                <a:latin typeface="+mj-lt"/>
              </a:rPr>
              <a:t>anisa.reci@thunstetten.ch</a:t>
            </a:r>
            <a:endParaRPr lang="de-DE" sz="1600" b="1" i="0" dirty="0">
              <a:effectLst/>
              <a:latin typeface="+mj-lt"/>
            </a:endParaRPr>
          </a:p>
        </p:txBody>
      </p:sp>
      <p:sp>
        <p:nvSpPr>
          <p:cNvPr id="2" name="Datumsplatzhalter 1">
            <a:extLst>
              <a:ext uri="{FF2B5EF4-FFF2-40B4-BE49-F238E27FC236}">
                <a16:creationId xmlns:a16="http://schemas.microsoft.com/office/drawing/2014/main" id="{331F1976-479D-3DA8-B1D0-82653C3F5337}"/>
              </a:ext>
            </a:extLst>
          </p:cNvPr>
          <p:cNvSpPr>
            <a:spLocks noGrp="1"/>
          </p:cNvSpPr>
          <p:nvPr>
            <p:ph type="dt" sz="half" idx="10"/>
          </p:nvPr>
        </p:nvSpPr>
        <p:spPr/>
        <p:txBody>
          <a:bodyPr/>
          <a:lstStyle/>
          <a:p>
            <a:r>
              <a:rPr lang="de-DE" dirty="0"/>
              <a:t>05.11.2024</a:t>
            </a:r>
          </a:p>
        </p:txBody>
      </p:sp>
      <p:sp>
        <p:nvSpPr>
          <p:cNvPr id="4" name="Fußzeilenplatzhalter 3">
            <a:extLst>
              <a:ext uri="{FF2B5EF4-FFF2-40B4-BE49-F238E27FC236}">
                <a16:creationId xmlns:a16="http://schemas.microsoft.com/office/drawing/2014/main" id="{DE128AF7-FF2C-CE21-B596-F27BCF132952}"/>
              </a:ext>
            </a:extLst>
          </p:cNvPr>
          <p:cNvSpPr>
            <a:spLocks noGrp="1"/>
          </p:cNvSpPr>
          <p:nvPr>
            <p:ph type="ftr" sz="quarter" idx="11"/>
          </p:nvPr>
        </p:nvSpPr>
        <p:spPr/>
        <p:txBody>
          <a:bodyPr/>
          <a:lstStyle/>
          <a:p>
            <a:r>
              <a:rPr lang="de-DE"/>
              <a:t>Sozialkommission Thunstetten</a:t>
            </a:r>
          </a:p>
        </p:txBody>
      </p:sp>
      <p:sp>
        <p:nvSpPr>
          <p:cNvPr id="5" name="Foliennummernplatzhalter 4">
            <a:extLst>
              <a:ext uri="{FF2B5EF4-FFF2-40B4-BE49-F238E27FC236}">
                <a16:creationId xmlns:a16="http://schemas.microsoft.com/office/drawing/2014/main" id="{C632D08E-D105-85CF-52A7-33F9FA8EE5B4}"/>
              </a:ext>
            </a:extLst>
          </p:cNvPr>
          <p:cNvSpPr>
            <a:spLocks noGrp="1"/>
          </p:cNvSpPr>
          <p:nvPr>
            <p:ph type="sldNum" sz="quarter" idx="12"/>
          </p:nvPr>
        </p:nvSpPr>
        <p:spPr/>
        <p:txBody>
          <a:bodyPr/>
          <a:lstStyle/>
          <a:p>
            <a:fld id="{FE8276A3-3FA0-4D57-8501-6AF911820F83}" type="slidenum">
              <a:rPr lang="de-DE" smtClean="0"/>
              <a:t>1</a:t>
            </a:fld>
            <a:endParaRPr lang="de-DE"/>
          </a:p>
        </p:txBody>
      </p:sp>
    </p:spTree>
    <p:extLst>
      <p:ext uri="{BB962C8B-B14F-4D97-AF65-F5344CB8AC3E}">
        <p14:creationId xmlns:p14="http://schemas.microsoft.com/office/powerpoint/2010/main" val="2233045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6B92FAF7-0AD3-4B47-9111-D0E9CD79E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D6A77139-BADB-4B2C-BD41-B67A4D37D7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855526" y="2227167"/>
            <a:ext cx="4336168" cy="4630834"/>
            <a:chOff x="7855526" y="2145638"/>
            <a:chExt cx="4336168" cy="4630834"/>
          </a:xfr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p:grpSpPr>
        <p:sp useBgFill="1">
          <p:nvSpPr>
            <p:cNvPr id="19" name="Freeform: Shape 18">
              <a:extLst>
                <a:ext uri="{FF2B5EF4-FFF2-40B4-BE49-F238E27FC236}">
                  <a16:creationId xmlns:a16="http://schemas.microsoft.com/office/drawing/2014/main" id="{DAC7B25D-E1A6-459A-B45A-1912B0CD95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208150 h 4312749"/>
                <a:gd name="connsiteX4" fmla="*/ 4145996 w 4315791"/>
                <a:gd name="connsiteY4" fmla="*/ 1085198 h 4312749"/>
                <a:gd name="connsiteX5" fmla="*/ 3631470 w 4315791"/>
                <a:gd name="connsiteY5" fmla="*/ 767158 h 4312749"/>
                <a:gd name="connsiteX6" fmla="*/ 2987009 w 4315791"/>
                <a:gd name="connsiteY6" fmla="*/ 611504 h 4312749"/>
                <a:gd name="connsiteX7" fmla="*/ 1985110 w 4315791"/>
                <a:gd name="connsiteY7" fmla="*/ 855943 h 4312749"/>
                <a:gd name="connsiteX8" fmla="*/ 1223061 w 4315791"/>
                <a:gd name="connsiteY8" fmla="*/ 1585590 h 4312749"/>
                <a:gd name="connsiteX9" fmla="*/ 1023311 w 4315791"/>
                <a:gd name="connsiteY9" fmla="*/ 1849089 h 4312749"/>
                <a:gd name="connsiteX10" fmla="*/ 652067 w 4315791"/>
                <a:gd name="connsiteY10" fmla="*/ 2610233 h 4312749"/>
                <a:gd name="connsiteX11" fmla="*/ 876921 w 4315791"/>
                <a:gd name="connsiteY11" fmla="*/ 3447930 h 4312749"/>
                <a:gd name="connsiteX12" fmla="*/ 1504428 w 4315791"/>
                <a:gd name="connsiteY12" fmla="*/ 4177169 h 4312749"/>
                <a:gd name="connsiteX13" fmla="*/ 1689053 w 4315791"/>
                <a:gd name="connsiteY13" fmla="*/ 4312749 h 4312749"/>
                <a:gd name="connsiteX14" fmla="*/ 729636 w 4315791"/>
                <a:gd name="connsiteY14" fmla="*/ 4312749 h 4312749"/>
                <a:gd name="connsiteX15" fmla="*/ 638463 w 4315791"/>
                <a:gd name="connsiteY15" fmla="*/ 4216521 h 4312749"/>
                <a:gd name="connsiteX16" fmla="*/ 0 w 4315791"/>
                <a:gd name="connsiteY16" fmla="*/ 2610335 h 4312749"/>
                <a:gd name="connsiteX17" fmla="*/ 683474 w 4315791"/>
                <a:gd name="connsiteY17" fmla="*/ 1242376 h 4312749"/>
                <a:gd name="connsiteX18" fmla="*/ 2987009 w 4315791"/>
                <a:gd name="connsiteY18"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15791" h="4312749">
                  <a:moveTo>
                    <a:pt x="2987009" y="0"/>
                  </a:moveTo>
                  <a:cubicBezTo>
                    <a:pt x="3434423" y="0"/>
                    <a:pt x="3798884" y="137413"/>
                    <a:pt x="4136908" y="333995"/>
                  </a:cubicBezTo>
                  <a:lnTo>
                    <a:pt x="4315791" y="445229"/>
                  </a:lnTo>
                  <a:lnTo>
                    <a:pt x="4315791" y="1208150"/>
                  </a:lnTo>
                  <a:lnTo>
                    <a:pt x="4145996" y="1085198"/>
                  </a:lnTo>
                  <a:cubicBezTo>
                    <a:pt x="3968282" y="958859"/>
                    <a:pt x="3800518" y="848961"/>
                    <a:pt x="3631470" y="767158"/>
                  </a:cubicBezTo>
                  <a:cubicBezTo>
                    <a:pt x="3411941" y="660943"/>
                    <a:pt x="3207191" y="611504"/>
                    <a:pt x="2987009" y="611504"/>
                  </a:cubicBezTo>
                  <a:cubicBezTo>
                    <a:pt x="2599030" y="611504"/>
                    <a:pt x="2271258" y="691421"/>
                    <a:pt x="1985110" y="855943"/>
                  </a:cubicBezTo>
                  <a:cubicBezTo>
                    <a:pt x="1715153" y="1011087"/>
                    <a:pt x="1465955" y="1249819"/>
                    <a:pt x="1223061" y="1585590"/>
                  </a:cubicBezTo>
                  <a:cubicBezTo>
                    <a:pt x="1154375" y="1680490"/>
                    <a:pt x="1087756" y="1766217"/>
                    <a:pt x="1023311" y="1849089"/>
                  </a:cubicBezTo>
                  <a:cubicBezTo>
                    <a:pt x="765853" y="2180172"/>
                    <a:pt x="652067" y="2338069"/>
                    <a:pt x="652067" y="2610233"/>
                  </a:cubicBezTo>
                  <a:cubicBezTo>
                    <a:pt x="652067" y="2895038"/>
                    <a:pt x="727707" y="3176887"/>
                    <a:pt x="876921" y="3447930"/>
                  </a:cubicBezTo>
                  <a:cubicBezTo>
                    <a:pt x="1022224" y="3711838"/>
                    <a:pt x="1239145" y="3964023"/>
                    <a:pt x="1504428" y="4177169"/>
                  </a:cubicBezTo>
                  <a:lnTo>
                    <a:pt x="1689053"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 name="Freeform: Shape 19">
              <a:extLst>
                <a:ext uri="{FF2B5EF4-FFF2-40B4-BE49-F238E27FC236}">
                  <a16:creationId xmlns:a16="http://schemas.microsoft.com/office/drawing/2014/main" id="{920A7C7E-00F6-490C-A8E7-5167EA6A4B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5903" y="2463723"/>
              <a:ext cx="4315791" cy="4312749"/>
            </a:xfrm>
            <a:custGeom>
              <a:avLst/>
              <a:gdLst>
                <a:gd name="connsiteX0" fmla="*/ 2987009 w 4315791"/>
                <a:gd name="connsiteY0" fmla="*/ 0 h 4312749"/>
                <a:gd name="connsiteX1" fmla="*/ 4136908 w 4315791"/>
                <a:gd name="connsiteY1" fmla="*/ 333995 h 4312749"/>
                <a:gd name="connsiteX2" fmla="*/ 4315791 w 4315791"/>
                <a:gd name="connsiteY2" fmla="*/ 445229 h 4312749"/>
                <a:gd name="connsiteX3" fmla="*/ 4315791 w 4315791"/>
                <a:gd name="connsiteY3" fmla="*/ 1079495 h 4312749"/>
                <a:gd name="connsiteX4" fmla="*/ 4206793 w 4315791"/>
                <a:gd name="connsiteY4" fmla="*/ 1000737 h 4312749"/>
                <a:gd name="connsiteX5" fmla="*/ 2987119 w 4315791"/>
                <a:gd name="connsiteY5" fmla="*/ 509571 h 4312749"/>
                <a:gd name="connsiteX6" fmla="*/ 1133184 w 4315791"/>
                <a:gd name="connsiteY6" fmla="*/ 1528405 h 4312749"/>
                <a:gd name="connsiteX7" fmla="*/ 935607 w 4315791"/>
                <a:gd name="connsiteY7" fmla="*/ 1789050 h 4312749"/>
                <a:gd name="connsiteX8" fmla="*/ 543498 w 4315791"/>
                <a:gd name="connsiteY8" fmla="*/ 2610233 h 4312749"/>
                <a:gd name="connsiteX9" fmla="*/ 780416 w 4315791"/>
                <a:gd name="connsiteY9" fmla="*/ 3494616 h 4312749"/>
                <a:gd name="connsiteX10" fmla="*/ 1433786 w 4315791"/>
                <a:gd name="connsiteY10" fmla="*/ 4254537 h 4312749"/>
                <a:gd name="connsiteX11" fmla="*/ 1513041 w 4315791"/>
                <a:gd name="connsiteY11" fmla="*/ 4312749 h 4312749"/>
                <a:gd name="connsiteX12" fmla="*/ 729636 w 4315791"/>
                <a:gd name="connsiteY12" fmla="*/ 4312749 h 4312749"/>
                <a:gd name="connsiteX13" fmla="*/ 638463 w 4315791"/>
                <a:gd name="connsiteY13" fmla="*/ 4216521 h 4312749"/>
                <a:gd name="connsiteX14" fmla="*/ 0 w 4315791"/>
                <a:gd name="connsiteY14" fmla="*/ 2610335 h 4312749"/>
                <a:gd name="connsiteX15" fmla="*/ 683474 w 4315791"/>
                <a:gd name="connsiteY15" fmla="*/ 1242376 h 4312749"/>
                <a:gd name="connsiteX16" fmla="*/ 2987009 w 4315791"/>
                <a:gd name="connsiteY16" fmla="*/ 0 h 4312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15791" h="4312749">
                  <a:moveTo>
                    <a:pt x="2987009" y="0"/>
                  </a:moveTo>
                  <a:cubicBezTo>
                    <a:pt x="3434423" y="0"/>
                    <a:pt x="3798884" y="137413"/>
                    <a:pt x="4136908" y="333995"/>
                  </a:cubicBezTo>
                  <a:lnTo>
                    <a:pt x="4315791" y="445229"/>
                  </a:lnTo>
                  <a:lnTo>
                    <a:pt x="4315791" y="1079495"/>
                  </a:lnTo>
                  <a:lnTo>
                    <a:pt x="4206793" y="1000737"/>
                  </a:lnTo>
                  <a:cubicBezTo>
                    <a:pt x="3781561" y="699607"/>
                    <a:pt x="3436718" y="509571"/>
                    <a:pt x="2987119" y="509571"/>
                  </a:cubicBezTo>
                  <a:cubicBezTo>
                    <a:pt x="2204204" y="509571"/>
                    <a:pt x="1649730" y="814251"/>
                    <a:pt x="1133184" y="1528405"/>
                  </a:cubicBezTo>
                  <a:cubicBezTo>
                    <a:pt x="1065585" y="1621878"/>
                    <a:pt x="999510" y="1706892"/>
                    <a:pt x="935607" y="1789050"/>
                  </a:cubicBezTo>
                  <a:cubicBezTo>
                    <a:pt x="670760" y="2129716"/>
                    <a:pt x="543498" y="2306877"/>
                    <a:pt x="543498" y="2610233"/>
                  </a:cubicBezTo>
                  <a:cubicBezTo>
                    <a:pt x="543498" y="2911449"/>
                    <a:pt x="623267" y="3208997"/>
                    <a:pt x="780416" y="3494616"/>
                  </a:cubicBezTo>
                  <a:cubicBezTo>
                    <a:pt x="934194" y="3774018"/>
                    <a:pt x="1154050" y="4029772"/>
                    <a:pt x="1433786" y="4254537"/>
                  </a:cubicBezTo>
                  <a:lnTo>
                    <a:pt x="1513041" y="4312749"/>
                  </a:lnTo>
                  <a:lnTo>
                    <a:pt x="729636" y="4312749"/>
                  </a:lnTo>
                  <a:lnTo>
                    <a:pt x="638463" y="4216521"/>
                  </a:lnTo>
                  <a:cubicBezTo>
                    <a:pt x="243716" y="3758034"/>
                    <a:pt x="0" y="3205314"/>
                    <a:pt x="0" y="2610335"/>
                  </a:cubicBezTo>
                  <a:cubicBezTo>
                    <a:pt x="0" y="2015344"/>
                    <a:pt x="351790" y="1700877"/>
                    <a:pt x="683474" y="1242376"/>
                  </a:cubicBezTo>
                  <a:cubicBezTo>
                    <a:pt x="1236211" y="478174"/>
                    <a:pt x="1925445" y="0"/>
                    <a:pt x="298700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1" name="Freeform: Shape 20">
              <a:extLst>
                <a:ext uri="{FF2B5EF4-FFF2-40B4-BE49-F238E27FC236}">
                  <a16:creationId xmlns:a16="http://schemas.microsoft.com/office/drawing/2014/main" id="{2E166FC5-8F23-41C3-879A-BFF8D5B705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77037" y="2411531"/>
              <a:ext cx="4314657" cy="4364939"/>
            </a:xfrm>
            <a:custGeom>
              <a:avLst/>
              <a:gdLst>
                <a:gd name="connsiteX0" fmla="*/ 3028307 w 4314657"/>
                <a:gd name="connsiteY0" fmla="*/ 21 h 4364939"/>
                <a:gd name="connsiteX1" fmla="*/ 3066670 w 4314657"/>
                <a:gd name="connsiteY1" fmla="*/ 836 h 4364939"/>
                <a:gd name="connsiteX2" fmla="*/ 3220125 w 4314657"/>
                <a:gd name="connsiteY2" fmla="*/ 9909 h 4364939"/>
                <a:gd name="connsiteX3" fmla="*/ 3816113 w 4314657"/>
                <a:gd name="connsiteY3" fmla="*/ 150272 h 4364939"/>
                <a:gd name="connsiteX4" fmla="*/ 4089981 w 4314657"/>
                <a:gd name="connsiteY4" fmla="*/ 272287 h 4364939"/>
                <a:gd name="connsiteX5" fmla="*/ 4314657 w 4314657"/>
                <a:gd name="connsiteY5" fmla="*/ 398926 h 4364939"/>
                <a:gd name="connsiteX6" fmla="*/ 4314657 w 4314657"/>
                <a:gd name="connsiteY6" fmla="*/ 911199 h 4364939"/>
                <a:gd name="connsiteX7" fmla="*/ 4310597 w 4314657"/>
                <a:gd name="connsiteY7" fmla="*/ 908154 h 4364939"/>
                <a:gd name="connsiteX8" fmla="*/ 4203223 w 4314657"/>
                <a:gd name="connsiteY8" fmla="*/ 829562 h 4364939"/>
                <a:gd name="connsiteX9" fmla="*/ 4095850 w 4314657"/>
                <a:gd name="connsiteY9" fmla="*/ 753520 h 4364939"/>
                <a:gd name="connsiteX10" fmla="*/ 3652987 w 4314657"/>
                <a:gd name="connsiteY10" fmla="*/ 494811 h 4364939"/>
                <a:gd name="connsiteX11" fmla="*/ 3173610 w 4314657"/>
                <a:gd name="connsiteY11" fmla="*/ 347209 h 4364939"/>
                <a:gd name="connsiteX12" fmla="*/ 3047760 w 4314657"/>
                <a:gd name="connsiteY12" fmla="*/ 332632 h 4364939"/>
                <a:gd name="connsiteX13" fmla="*/ 3016027 w 4314657"/>
                <a:gd name="connsiteY13" fmla="*/ 330186 h 4364939"/>
                <a:gd name="connsiteX14" fmla="*/ 2984184 w 4314657"/>
                <a:gd name="connsiteY14" fmla="*/ 328658 h 4364939"/>
                <a:gd name="connsiteX15" fmla="*/ 2952233 w 4314657"/>
                <a:gd name="connsiteY15" fmla="*/ 327332 h 4364939"/>
                <a:gd name="connsiteX16" fmla="*/ 2919085 w 4314657"/>
                <a:gd name="connsiteY16" fmla="*/ 327026 h 4364939"/>
                <a:gd name="connsiteX17" fmla="*/ 2852901 w 4314657"/>
                <a:gd name="connsiteY17" fmla="*/ 326720 h 4364939"/>
                <a:gd name="connsiteX18" fmla="*/ 2786826 w 4314657"/>
                <a:gd name="connsiteY18" fmla="*/ 328148 h 4364939"/>
                <a:gd name="connsiteX19" fmla="*/ 2720965 w 4314657"/>
                <a:gd name="connsiteY19" fmla="*/ 331409 h 4364939"/>
                <a:gd name="connsiteX20" fmla="*/ 2655325 w 4314657"/>
                <a:gd name="connsiteY20" fmla="*/ 336098 h 4364939"/>
                <a:gd name="connsiteX21" fmla="*/ 2524803 w 4314657"/>
                <a:gd name="connsiteY21" fmla="*/ 350573 h 4364939"/>
                <a:gd name="connsiteX22" fmla="*/ 2460139 w 4314657"/>
                <a:gd name="connsiteY22" fmla="*/ 360664 h 4364939"/>
                <a:gd name="connsiteX23" fmla="*/ 2396019 w 4314657"/>
                <a:gd name="connsiteY23" fmla="*/ 372693 h 4364939"/>
                <a:gd name="connsiteX24" fmla="*/ 2145843 w 4314657"/>
                <a:gd name="connsiteY24" fmla="*/ 440989 h 4364939"/>
                <a:gd name="connsiteX25" fmla="*/ 1698635 w 4314657"/>
                <a:gd name="connsiteY25" fmla="*/ 682676 h 4364939"/>
                <a:gd name="connsiteX26" fmla="*/ 1498450 w 4314657"/>
                <a:gd name="connsiteY26" fmla="*/ 835474 h 4364939"/>
                <a:gd name="connsiteX27" fmla="*/ 1307285 w 4314657"/>
                <a:gd name="connsiteY27" fmla="*/ 1001220 h 4364939"/>
                <a:gd name="connsiteX28" fmla="*/ 947780 w 4314657"/>
                <a:gd name="connsiteY28" fmla="*/ 1369612 h 4364939"/>
                <a:gd name="connsiteX29" fmla="*/ 905939 w 4314657"/>
                <a:gd name="connsiteY29" fmla="*/ 1419458 h 4364939"/>
                <a:gd name="connsiteX30" fmla="*/ 863228 w 4314657"/>
                <a:gd name="connsiteY30" fmla="*/ 1471545 h 4364939"/>
                <a:gd name="connsiteX31" fmla="*/ 774330 w 4314657"/>
                <a:gd name="connsiteY31" fmla="*/ 1577659 h 4364939"/>
                <a:gd name="connsiteX32" fmla="*/ 595554 w 4314657"/>
                <a:gd name="connsiteY32" fmla="*/ 1780916 h 4364939"/>
                <a:gd name="connsiteX33" fmla="*/ 430365 w 4314657"/>
                <a:gd name="connsiteY33" fmla="*/ 1982644 h 4364939"/>
                <a:gd name="connsiteX34" fmla="*/ 358855 w 4314657"/>
                <a:gd name="connsiteY34" fmla="*/ 2087025 h 4364939"/>
                <a:gd name="connsiteX35" fmla="*/ 296583 w 4314657"/>
                <a:gd name="connsiteY35" fmla="*/ 2194872 h 4364939"/>
                <a:gd name="connsiteX36" fmla="*/ 207358 w 4314657"/>
                <a:gd name="connsiteY36" fmla="*/ 2423918 h 4364939"/>
                <a:gd name="connsiteX37" fmla="*/ 177146 w 4314657"/>
                <a:gd name="connsiteY37" fmla="*/ 2668765 h 4364939"/>
                <a:gd name="connsiteX38" fmla="*/ 248763 w 4314657"/>
                <a:gd name="connsiteY38" fmla="*/ 3168854 h 4364939"/>
                <a:gd name="connsiteX39" fmla="*/ 445688 w 4314657"/>
                <a:gd name="connsiteY39" fmla="*/ 3637956 h 4364939"/>
                <a:gd name="connsiteX40" fmla="*/ 735859 w 4314657"/>
                <a:gd name="connsiteY40" fmla="*/ 4062310 h 4364939"/>
                <a:gd name="connsiteX41" fmla="*/ 910884 w 4314657"/>
                <a:gd name="connsiteY41" fmla="*/ 4254366 h 4364939"/>
                <a:gd name="connsiteX42" fmla="*/ 1030507 w 4314657"/>
                <a:gd name="connsiteY42" fmla="*/ 4364939 h 4364939"/>
                <a:gd name="connsiteX43" fmla="*/ 676755 w 4314657"/>
                <a:gd name="connsiteY43" fmla="*/ 4364939 h 4364939"/>
                <a:gd name="connsiteX44" fmla="*/ 538105 w 4314657"/>
                <a:gd name="connsiteY44" fmla="*/ 4202315 h 4364939"/>
                <a:gd name="connsiteX45" fmla="*/ 241592 w 4314657"/>
                <a:gd name="connsiteY45" fmla="*/ 3731226 h 4364939"/>
                <a:gd name="connsiteX46" fmla="*/ 60317 w 4314657"/>
                <a:gd name="connsiteY46" fmla="*/ 3211362 h 4364939"/>
                <a:gd name="connsiteX47" fmla="*/ 0 w 4314657"/>
                <a:gd name="connsiteY47" fmla="*/ 2668765 h 4364939"/>
                <a:gd name="connsiteX48" fmla="*/ 21736 w 4314657"/>
                <a:gd name="connsiteY48" fmla="*/ 2390280 h 4364939"/>
                <a:gd name="connsiteX49" fmla="*/ 27605 w 4314657"/>
                <a:gd name="connsiteY49" fmla="*/ 2355521 h 4364939"/>
                <a:gd name="connsiteX50" fmla="*/ 34669 w 4314657"/>
                <a:gd name="connsiteY50" fmla="*/ 2320862 h 4364939"/>
                <a:gd name="connsiteX51" fmla="*/ 50753 w 4314657"/>
                <a:gd name="connsiteY51" fmla="*/ 2251750 h 4364939"/>
                <a:gd name="connsiteX52" fmla="*/ 93899 w 4314657"/>
                <a:gd name="connsiteY52" fmla="*/ 2116179 h 4364939"/>
                <a:gd name="connsiteX53" fmla="*/ 150194 w 4314657"/>
                <a:gd name="connsiteY53" fmla="*/ 1985498 h 4364939"/>
                <a:gd name="connsiteX54" fmla="*/ 216486 w 4314657"/>
                <a:gd name="connsiteY54" fmla="*/ 1860628 h 4364939"/>
                <a:gd name="connsiteX55" fmla="*/ 363527 w 4314657"/>
                <a:gd name="connsiteY55" fmla="*/ 1625058 h 4364939"/>
                <a:gd name="connsiteX56" fmla="*/ 514155 w 4314657"/>
                <a:gd name="connsiteY56" fmla="*/ 1402231 h 4364939"/>
                <a:gd name="connsiteX57" fmla="*/ 586861 w 4314657"/>
                <a:gd name="connsiteY57" fmla="*/ 1293160 h 4364939"/>
                <a:gd name="connsiteX58" fmla="*/ 623702 w 4314657"/>
                <a:gd name="connsiteY58" fmla="*/ 1236892 h 4364939"/>
                <a:gd name="connsiteX59" fmla="*/ 662283 w 4314657"/>
                <a:gd name="connsiteY59" fmla="*/ 1178892 h 4364939"/>
                <a:gd name="connsiteX60" fmla="*/ 827364 w 4314657"/>
                <a:gd name="connsiteY60" fmla="*/ 951170 h 4364939"/>
                <a:gd name="connsiteX61" fmla="*/ 1016355 w 4314657"/>
                <a:gd name="connsiteY61" fmla="*/ 736089 h 4364939"/>
                <a:gd name="connsiteX62" fmla="*/ 1482474 w 4314657"/>
                <a:gd name="connsiteY62" fmla="*/ 378707 h 4364939"/>
                <a:gd name="connsiteX63" fmla="*/ 2035644 w 4314657"/>
                <a:gd name="connsiteY63" fmla="*/ 149151 h 4364939"/>
                <a:gd name="connsiteX64" fmla="*/ 2324619 w 4314657"/>
                <a:gd name="connsiteY64" fmla="*/ 72802 h 4364939"/>
                <a:gd name="connsiteX65" fmla="*/ 2618809 w 4314657"/>
                <a:gd name="connsiteY65" fmla="*/ 24078 h 4364939"/>
                <a:gd name="connsiteX66" fmla="*/ 2914849 w 4314657"/>
                <a:gd name="connsiteY66" fmla="*/ 1957 h 4364939"/>
                <a:gd name="connsiteX67" fmla="*/ 2951907 w 4314657"/>
                <a:gd name="connsiteY67" fmla="*/ 633 h 4364939"/>
                <a:gd name="connsiteX68" fmla="*/ 2990052 w 4314657"/>
                <a:gd name="connsiteY68" fmla="*/ 224 h 4364939"/>
                <a:gd name="connsiteX69" fmla="*/ 3028307 w 4314657"/>
                <a:gd name="connsiteY69" fmla="*/ 21 h 436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4314657" h="4364939">
                  <a:moveTo>
                    <a:pt x="3028307" y="21"/>
                  </a:moveTo>
                  <a:lnTo>
                    <a:pt x="3066670" y="836"/>
                  </a:lnTo>
                  <a:cubicBezTo>
                    <a:pt x="3117749" y="1856"/>
                    <a:pt x="3168937" y="5320"/>
                    <a:pt x="3220125" y="9909"/>
                  </a:cubicBezTo>
                  <a:cubicBezTo>
                    <a:pt x="3424763" y="29073"/>
                    <a:pt x="3627448" y="77898"/>
                    <a:pt x="3816113" y="150272"/>
                  </a:cubicBezTo>
                  <a:cubicBezTo>
                    <a:pt x="3910880" y="185950"/>
                    <a:pt x="4001951" y="227538"/>
                    <a:pt x="4089981" y="272287"/>
                  </a:cubicBezTo>
                  <a:lnTo>
                    <a:pt x="4314657" y="398926"/>
                  </a:lnTo>
                  <a:lnTo>
                    <a:pt x="4314657" y="911199"/>
                  </a:lnTo>
                  <a:lnTo>
                    <a:pt x="4310597" y="908154"/>
                  </a:lnTo>
                  <a:cubicBezTo>
                    <a:pt x="4274842" y="881549"/>
                    <a:pt x="4239087" y="855352"/>
                    <a:pt x="4203223" y="829562"/>
                  </a:cubicBezTo>
                  <a:cubicBezTo>
                    <a:pt x="4167576" y="803773"/>
                    <a:pt x="4131821" y="778086"/>
                    <a:pt x="4095850" y="753520"/>
                  </a:cubicBezTo>
                  <a:cubicBezTo>
                    <a:pt x="3951852" y="654949"/>
                    <a:pt x="3806115" y="565043"/>
                    <a:pt x="3652987" y="494811"/>
                  </a:cubicBezTo>
                  <a:cubicBezTo>
                    <a:pt x="3500404" y="423761"/>
                    <a:pt x="3340213" y="373101"/>
                    <a:pt x="3173610" y="347209"/>
                  </a:cubicBezTo>
                  <a:cubicBezTo>
                    <a:pt x="3131987" y="341093"/>
                    <a:pt x="3090036" y="335792"/>
                    <a:pt x="3047760" y="332632"/>
                  </a:cubicBezTo>
                  <a:lnTo>
                    <a:pt x="3016027" y="330186"/>
                  </a:lnTo>
                  <a:cubicBezTo>
                    <a:pt x="3005485" y="329472"/>
                    <a:pt x="2994834" y="329168"/>
                    <a:pt x="2984184" y="328658"/>
                  </a:cubicBezTo>
                  <a:cubicBezTo>
                    <a:pt x="2973533" y="328249"/>
                    <a:pt x="2962992" y="327638"/>
                    <a:pt x="2952233" y="327332"/>
                  </a:cubicBezTo>
                  <a:lnTo>
                    <a:pt x="2919085" y="327026"/>
                  </a:lnTo>
                  <a:cubicBezTo>
                    <a:pt x="2897025" y="326925"/>
                    <a:pt x="2874854" y="326212"/>
                    <a:pt x="2852901" y="326720"/>
                  </a:cubicBezTo>
                  <a:lnTo>
                    <a:pt x="2786826" y="328148"/>
                  </a:lnTo>
                  <a:cubicBezTo>
                    <a:pt x="2764763" y="328759"/>
                    <a:pt x="2742919" y="330391"/>
                    <a:pt x="2720965" y="331409"/>
                  </a:cubicBezTo>
                  <a:cubicBezTo>
                    <a:pt x="2699013" y="332326"/>
                    <a:pt x="2677170" y="334162"/>
                    <a:pt x="2655325" y="336098"/>
                  </a:cubicBezTo>
                  <a:cubicBezTo>
                    <a:pt x="2611528" y="339463"/>
                    <a:pt x="2568165" y="345170"/>
                    <a:pt x="2524803" y="350573"/>
                  </a:cubicBezTo>
                  <a:lnTo>
                    <a:pt x="2460139" y="360664"/>
                  </a:lnTo>
                  <a:cubicBezTo>
                    <a:pt x="2438622" y="364130"/>
                    <a:pt x="2417430" y="368717"/>
                    <a:pt x="2396019" y="372693"/>
                  </a:cubicBezTo>
                  <a:cubicBezTo>
                    <a:pt x="2310709" y="389513"/>
                    <a:pt x="2226809" y="411836"/>
                    <a:pt x="2145843" y="440989"/>
                  </a:cubicBezTo>
                  <a:cubicBezTo>
                    <a:pt x="1983479" y="499295"/>
                    <a:pt x="1835678" y="585838"/>
                    <a:pt x="1698635" y="682676"/>
                  </a:cubicBezTo>
                  <a:cubicBezTo>
                    <a:pt x="1629841" y="730992"/>
                    <a:pt x="1563549" y="782367"/>
                    <a:pt x="1498450" y="835474"/>
                  </a:cubicBezTo>
                  <a:cubicBezTo>
                    <a:pt x="1433352" y="888583"/>
                    <a:pt x="1369775" y="943932"/>
                    <a:pt x="1307285" y="1001220"/>
                  </a:cubicBezTo>
                  <a:cubicBezTo>
                    <a:pt x="1182958" y="1116304"/>
                    <a:pt x="1060588" y="1237708"/>
                    <a:pt x="947780" y="1369612"/>
                  </a:cubicBezTo>
                  <a:cubicBezTo>
                    <a:pt x="933325" y="1385818"/>
                    <a:pt x="919958" y="1402841"/>
                    <a:pt x="905939" y="1419458"/>
                  </a:cubicBezTo>
                  <a:lnTo>
                    <a:pt x="863228" y="1471545"/>
                  </a:lnTo>
                  <a:cubicBezTo>
                    <a:pt x="833776" y="1507529"/>
                    <a:pt x="804215" y="1543001"/>
                    <a:pt x="774330" y="1577659"/>
                  </a:cubicBezTo>
                  <a:cubicBezTo>
                    <a:pt x="714665" y="1647178"/>
                    <a:pt x="653806" y="1714046"/>
                    <a:pt x="595554" y="1780916"/>
                  </a:cubicBezTo>
                  <a:cubicBezTo>
                    <a:pt x="537303" y="1847683"/>
                    <a:pt x="481009" y="1914144"/>
                    <a:pt x="430365" y="1982644"/>
                  </a:cubicBezTo>
                  <a:cubicBezTo>
                    <a:pt x="405369" y="2016995"/>
                    <a:pt x="381351" y="2051756"/>
                    <a:pt x="358855" y="2087025"/>
                  </a:cubicBezTo>
                  <a:cubicBezTo>
                    <a:pt x="336685" y="2122396"/>
                    <a:pt x="315601" y="2158277"/>
                    <a:pt x="296583" y="2194872"/>
                  </a:cubicBezTo>
                  <a:cubicBezTo>
                    <a:pt x="258980" y="2268161"/>
                    <a:pt x="227572" y="2344307"/>
                    <a:pt x="207358" y="2423918"/>
                  </a:cubicBezTo>
                  <a:cubicBezTo>
                    <a:pt x="186817" y="2503426"/>
                    <a:pt x="178124" y="2585790"/>
                    <a:pt x="177146" y="2668765"/>
                  </a:cubicBezTo>
                  <a:cubicBezTo>
                    <a:pt x="177037" y="2837670"/>
                    <a:pt x="201490" y="3006472"/>
                    <a:pt x="248763" y="3168854"/>
                  </a:cubicBezTo>
                  <a:cubicBezTo>
                    <a:pt x="295931" y="3331644"/>
                    <a:pt x="363962" y="3488316"/>
                    <a:pt x="445688" y="3637956"/>
                  </a:cubicBezTo>
                  <a:cubicBezTo>
                    <a:pt x="527413" y="3787697"/>
                    <a:pt x="625115" y="3929794"/>
                    <a:pt x="735859" y="4062310"/>
                  </a:cubicBezTo>
                  <a:cubicBezTo>
                    <a:pt x="791121" y="4128668"/>
                    <a:pt x="849589" y="4192733"/>
                    <a:pt x="910884" y="4254366"/>
                  </a:cubicBezTo>
                  <a:lnTo>
                    <a:pt x="1030507" y="4364939"/>
                  </a:lnTo>
                  <a:lnTo>
                    <a:pt x="676755" y="4364939"/>
                  </a:lnTo>
                  <a:lnTo>
                    <a:pt x="538105" y="4202315"/>
                  </a:lnTo>
                  <a:cubicBezTo>
                    <a:pt x="423518" y="4054791"/>
                    <a:pt x="323372" y="3897379"/>
                    <a:pt x="241592" y="3731226"/>
                  </a:cubicBezTo>
                  <a:cubicBezTo>
                    <a:pt x="160193" y="3565073"/>
                    <a:pt x="99768" y="3389950"/>
                    <a:pt x="60317" y="3211362"/>
                  </a:cubicBezTo>
                  <a:cubicBezTo>
                    <a:pt x="20759" y="3032669"/>
                    <a:pt x="435" y="2850716"/>
                    <a:pt x="0" y="2668765"/>
                  </a:cubicBezTo>
                  <a:cubicBezTo>
                    <a:pt x="0" y="2576309"/>
                    <a:pt x="6413" y="2483039"/>
                    <a:pt x="21736" y="2390280"/>
                  </a:cubicBezTo>
                  <a:lnTo>
                    <a:pt x="27605" y="2355521"/>
                  </a:lnTo>
                  <a:lnTo>
                    <a:pt x="34669" y="2320862"/>
                  </a:lnTo>
                  <a:cubicBezTo>
                    <a:pt x="39343" y="2297723"/>
                    <a:pt x="45102" y="2274686"/>
                    <a:pt x="50753" y="2251750"/>
                  </a:cubicBezTo>
                  <a:cubicBezTo>
                    <a:pt x="62708" y="2205881"/>
                    <a:pt x="77379" y="2160723"/>
                    <a:pt x="93899" y="2116179"/>
                  </a:cubicBezTo>
                  <a:cubicBezTo>
                    <a:pt x="110744" y="2071734"/>
                    <a:pt x="129762" y="2028209"/>
                    <a:pt x="150194" y="1985498"/>
                  </a:cubicBezTo>
                  <a:cubicBezTo>
                    <a:pt x="170734" y="1942890"/>
                    <a:pt x="193229" y="1901402"/>
                    <a:pt x="216486" y="1860628"/>
                  </a:cubicBezTo>
                  <a:cubicBezTo>
                    <a:pt x="263109" y="1779183"/>
                    <a:pt x="312993" y="1701000"/>
                    <a:pt x="363527" y="1625058"/>
                  </a:cubicBezTo>
                  <a:lnTo>
                    <a:pt x="514155" y="1402231"/>
                  </a:lnTo>
                  <a:cubicBezTo>
                    <a:pt x="538825" y="1365636"/>
                    <a:pt x="563277" y="1329551"/>
                    <a:pt x="586861" y="1293160"/>
                  </a:cubicBezTo>
                  <a:lnTo>
                    <a:pt x="623702" y="1236892"/>
                  </a:lnTo>
                  <a:cubicBezTo>
                    <a:pt x="636526" y="1217525"/>
                    <a:pt x="649025" y="1198055"/>
                    <a:pt x="662283" y="1178892"/>
                  </a:cubicBezTo>
                  <a:cubicBezTo>
                    <a:pt x="713905" y="1101523"/>
                    <a:pt x="769222" y="1025786"/>
                    <a:pt x="827364" y="951170"/>
                  </a:cubicBezTo>
                  <a:cubicBezTo>
                    <a:pt x="885834" y="876861"/>
                    <a:pt x="947997" y="804283"/>
                    <a:pt x="1016355" y="736089"/>
                  </a:cubicBezTo>
                  <a:cubicBezTo>
                    <a:pt x="1152311" y="599497"/>
                    <a:pt x="1308047" y="476054"/>
                    <a:pt x="1482474" y="378707"/>
                  </a:cubicBezTo>
                  <a:cubicBezTo>
                    <a:pt x="1656793" y="281156"/>
                    <a:pt x="1845132" y="207966"/>
                    <a:pt x="2035644" y="149151"/>
                  </a:cubicBezTo>
                  <a:cubicBezTo>
                    <a:pt x="2131063" y="119997"/>
                    <a:pt x="2227460" y="94412"/>
                    <a:pt x="2324619" y="72802"/>
                  </a:cubicBezTo>
                  <a:cubicBezTo>
                    <a:pt x="2421885" y="51396"/>
                    <a:pt x="2520239" y="35291"/>
                    <a:pt x="2618809" y="24078"/>
                  </a:cubicBezTo>
                  <a:cubicBezTo>
                    <a:pt x="2717272" y="12252"/>
                    <a:pt x="2816168" y="4914"/>
                    <a:pt x="2914849" y="1957"/>
                  </a:cubicBezTo>
                  <a:lnTo>
                    <a:pt x="2951907" y="633"/>
                  </a:lnTo>
                  <a:lnTo>
                    <a:pt x="2990052" y="224"/>
                  </a:lnTo>
                  <a:cubicBezTo>
                    <a:pt x="3002768" y="224"/>
                    <a:pt x="3015592" y="-81"/>
                    <a:pt x="3028307" y="2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2" name="Freeform: Shape 21">
              <a:extLst>
                <a:ext uri="{FF2B5EF4-FFF2-40B4-BE49-F238E27FC236}">
                  <a16:creationId xmlns:a16="http://schemas.microsoft.com/office/drawing/2014/main" id="{5C727C6A-DB0B-482E-B0E4-4F035FC023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55526" y="2145638"/>
              <a:ext cx="4336168" cy="4630833"/>
            </a:xfrm>
            <a:custGeom>
              <a:avLst/>
              <a:gdLst>
                <a:gd name="connsiteX0" fmla="*/ 3053738 w 4336168"/>
                <a:gd name="connsiteY0" fmla="*/ 111 h 4630833"/>
                <a:gd name="connsiteX1" fmla="*/ 3093948 w 4336168"/>
                <a:gd name="connsiteY1" fmla="*/ 316 h 4630833"/>
                <a:gd name="connsiteX2" fmla="*/ 3134268 w 4336168"/>
                <a:gd name="connsiteY2" fmla="*/ 1743 h 4630833"/>
                <a:gd name="connsiteX3" fmla="*/ 3295438 w 4336168"/>
                <a:gd name="connsiteY3" fmla="*/ 13058 h 4630833"/>
                <a:gd name="connsiteX4" fmla="*/ 3918813 w 4336168"/>
                <a:gd name="connsiteY4" fmla="*/ 169935 h 4630833"/>
                <a:gd name="connsiteX5" fmla="*/ 4203331 w 4336168"/>
                <a:gd name="connsiteY5" fmla="*/ 305405 h 4630833"/>
                <a:gd name="connsiteX6" fmla="*/ 4336168 w 4336168"/>
                <a:gd name="connsiteY6" fmla="*/ 386579 h 4630833"/>
                <a:gd name="connsiteX7" fmla="*/ 4336168 w 4336168"/>
                <a:gd name="connsiteY7" fmla="*/ 772673 h 4630833"/>
                <a:gd name="connsiteX8" fmla="*/ 4270820 w 4336168"/>
                <a:gd name="connsiteY8" fmla="*/ 728127 h 4630833"/>
                <a:gd name="connsiteX9" fmla="*/ 4030208 w 4336168"/>
                <a:gd name="connsiteY9" fmla="*/ 587253 h 4630833"/>
                <a:gd name="connsiteX10" fmla="*/ 3781010 w 4336168"/>
                <a:gd name="connsiteY10" fmla="*/ 471455 h 4630833"/>
                <a:gd name="connsiteX11" fmla="*/ 3254466 w 4336168"/>
                <a:gd name="connsiteY11" fmla="*/ 338024 h 4630833"/>
                <a:gd name="connsiteX12" fmla="*/ 3117966 w 4336168"/>
                <a:gd name="connsiteY12" fmla="*/ 326812 h 4630833"/>
                <a:gd name="connsiteX13" fmla="*/ 3083625 w 4336168"/>
                <a:gd name="connsiteY13" fmla="*/ 325179 h 4630833"/>
                <a:gd name="connsiteX14" fmla="*/ 3049173 w 4336168"/>
                <a:gd name="connsiteY14" fmla="*/ 324366 h 4630833"/>
                <a:gd name="connsiteX15" fmla="*/ 2978858 w 4336168"/>
                <a:gd name="connsiteY15" fmla="*/ 323855 h 4630833"/>
                <a:gd name="connsiteX16" fmla="*/ 2695862 w 4336168"/>
                <a:gd name="connsiteY16" fmla="*/ 335373 h 4630833"/>
                <a:gd name="connsiteX17" fmla="*/ 2417972 w 4336168"/>
                <a:gd name="connsiteY17" fmla="*/ 372070 h 4630833"/>
                <a:gd name="connsiteX18" fmla="*/ 2148451 w 4336168"/>
                <a:gd name="connsiteY18" fmla="*/ 437613 h 4630833"/>
                <a:gd name="connsiteX19" fmla="*/ 1889690 w 4336168"/>
                <a:gd name="connsiteY19" fmla="*/ 532515 h 4630833"/>
                <a:gd name="connsiteX20" fmla="*/ 1644512 w 4336168"/>
                <a:gd name="connsiteY20" fmla="*/ 658098 h 4630833"/>
                <a:gd name="connsiteX21" fmla="*/ 1200999 w 4336168"/>
                <a:gd name="connsiteY21" fmla="*/ 992137 h 4630833"/>
                <a:gd name="connsiteX22" fmla="*/ 1003531 w 4336168"/>
                <a:gd name="connsiteY22" fmla="*/ 1192234 h 4630833"/>
                <a:gd name="connsiteX23" fmla="*/ 910394 w 4336168"/>
                <a:gd name="connsiteY23" fmla="*/ 1298347 h 4630833"/>
                <a:gd name="connsiteX24" fmla="*/ 821278 w 4336168"/>
                <a:gd name="connsiteY24" fmla="*/ 1408233 h 4630833"/>
                <a:gd name="connsiteX25" fmla="*/ 732162 w 4336168"/>
                <a:gd name="connsiteY25" fmla="*/ 1521993 h 4630833"/>
                <a:gd name="connsiteX26" fmla="*/ 640548 w 4336168"/>
                <a:gd name="connsiteY26" fmla="*/ 1634323 h 4630833"/>
                <a:gd name="connsiteX27" fmla="*/ 457317 w 4336168"/>
                <a:gd name="connsiteY27" fmla="*/ 1855930 h 4630833"/>
                <a:gd name="connsiteX28" fmla="*/ 369288 w 4336168"/>
                <a:gd name="connsiteY28" fmla="*/ 1967955 h 4630833"/>
                <a:gd name="connsiteX29" fmla="*/ 287128 w 4336168"/>
                <a:gd name="connsiteY29" fmla="*/ 2083243 h 4630833"/>
                <a:gd name="connsiteX30" fmla="*/ 212683 w 4336168"/>
                <a:gd name="connsiteY30" fmla="*/ 2202607 h 4630833"/>
                <a:gd name="connsiteX31" fmla="*/ 179101 w 4336168"/>
                <a:gd name="connsiteY31" fmla="*/ 2264177 h 4630833"/>
                <a:gd name="connsiteX32" fmla="*/ 148890 w 4336168"/>
                <a:gd name="connsiteY32" fmla="*/ 2327172 h 4630833"/>
                <a:gd name="connsiteX33" fmla="*/ 61295 w 4336168"/>
                <a:gd name="connsiteY33" fmla="*/ 2590672 h 4630833"/>
                <a:gd name="connsiteX34" fmla="*/ 32604 w 4336168"/>
                <a:gd name="connsiteY34" fmla="*/ 2866202 h 4630833"/>
                <a:gd name="connsiteX35" fmla="*/ 100853 w 4336168"/>
                <a:gd name="connsiteY35" fmla="*/ 3418074 h 4630833"/>
                <a:gd name="connsiteX36" fmla="*/ 184971 w 4336168"/>
                <a:gd name="connsiteY36" fmla="*/ 3684428 h 4630833"/>
                <a:gd name="connsiteX37" fmla="*/ 210836 w 4336168"/>
                <a:gd name="connsiteY37" fmla="*/ 3749462 h 4630833"/>
                <a:gd name="connsiteX38" fmla="*/ 238440 w 4336168"/>
                <a:gd name="connsiteY38" fmla="*/ 3813783 h 4630833"/>
                <a:gd name="connsiteX39" fmla="*/ 252894 w 4336168"/>
                <a:gd name="connsiteY39" fmla="*/ 3845688 h 4630833"/>
                <a:gd name="connsiteX40" fmla="*/ 268109 w 4336168"/>
                <a:gd name="connsiteY40" fmla="*/ 3877287 h 4630833"/>
                <a:gd name="connsiteX41" fmla="*/ 299409 w 4336168"/>
                <a:gd name="connsiteY41" fmla="*/ 3939978 h 4630833"/>
                <a:gd name="connsiteX42" fmla="*/ 440689 w 4336168"/>
                <a:gd name="connsiteY42" fmla="*/ 4182378 h 4630833"/>
                <a:gd name="connsiteX43" fmla="*/ 606640 w 4336168"/>
                <a:gd name="connsiteY43" fmla="*/ 4409488 h 4630833"/>
                <a:gd name="connsiteX44" fmla="*/ 792425 w 4336168"/>
                <a:gd name="connsiteY44" fmla="*/ 4621205 h 4630833"/>
                <a:gd name="connsiteX45" fmla="*/ 802442 w 4336168"/>
                <a:gd name="connsiteY45" fmla="*/ 4630833 h 4630833"/>
                <a:gd name="connsiteX46" fmla="*/ 592561 w 4336168"/>
                <a:gd name="connsiteY46" fmla="*/ 4630833 h 4630833"/>
                <a:gd name="connsiteX47" fmla="*/ 489377 w 4336168"/>
                <a:gd name="connsiteY47" fmla="*/ 4483185 h 4630833"/>
                <a:gd name="connsiteX48" fmla="*/ 344944 w 4336168"/>
                <a:gd name="connsiteY48" fmla="*/ 4231611 h 4630833"/>
                <a:gd name="connsiteX49" fmla="*/ 224311 w 4336168"/>
                <a:gd name="connsiteY49" fmla="*/ 3970456 h 4630833"/>
                <a:gd name="connsiteX50" fmla="*/ 0 w 4336168"/>
                <a:gd name="connsiteY50" fmla="*/ 2866202 h 4630833"/>
                <a:gd name="connsiteX51" fmla="*/ 25105 w 4336168"/>
                <a:gd name="connsiteY51" fmla="*/ 2584351 h 4630833"/>
                <a:gd name="connsiteX52" fmla="*/ 105200 w 4336168"/>
                <a:gd name="connsiteY52" fmla="*/ 2310863 h 4630833"/>
                <a:gd name="connsiteX53" fmla="*/ 232245 w 4336168"/>
                <a:gd name="connsiteY53" fmla="*/ 2053172 h 4630833"/>
                <a:gd name="connsiteX54" fmla="*/ 307667 w 4336168"/>
                <a:gd name="connsiteY54" fmla="*/ 1930341 h 4630833"/>
                <a:gd name="connsiteX55" fmla="*/ 386893 w 4336168"/>
                <a:gd name="connsiteY55" fmla="*/ 1810161 h 4630833"/>
                <a:gd name="connsiteX56" fmla="*/ 548823 w 4336168"/>
                <a:gd name="connsiteY56" fmla="*/ 1573876 h 4630833"/>
                <a:gd name="connsiteX57" fmla="*/ 626419 w 4336168"/>
                <a:gd name="connsiteY57" fmla="*/ 1455224 h 4630833"/>
                <a:gd name="connsiteX58" fmla="*/ 701081 w 4336168"/>
                <a:gd name="connsiteY58" fmla="*/ 1334534 h 4630833"/>
                <a:gd name="connsiteX59" fmla="*/ 861162 w 4336168"/>
                <a:gd name="connsiteY59" fmla="*/ 1091320 h 4630833"/>
                <a:gd name="connsiteX60" fmla="*/ 1042329 w 4336168"/>
                <a:gd name="connsiteY60" fmla="*/ 858093 h 4630833"/>
                <a:gd name="connsiteX61" fmla="*/ 1487799 w 4336168"/>
                <a:gd name="connsiteY61" fmla="*/ 446686 h 4630833"/>
                <a:gd name="connsiteX62" fmla="*/ 1754060 w 4336168"/>
                <a:gd name="connsiteY62" fmla="*/ 283388 h 4630833"/>
                <a:gd name="connsiteX63" fmla="*/ 2044121 w 4336168"/>
                <a:gd name="connsiteY63" fmla="*/ 157906 h 4630833"/>
                <a:gd name="connsiteX64" fmla="*/ 2349287 w 4336168"/>
                <a:gd name="connsiteY64" fmla="*/ 71364 h 4630833"/>
                <a:gd name="connsiteX65" fmla="*/ 2661411 w 4336168"/>
                <a:gd name="connsiteY65" fmla="*/ 21213 h 4630833"/>
                <a:gd name="connsiteX66" fmla="*/ 2818124 w 4336168"/>
                <a:gd name="connsiteY66" fmla="*/ 7146 h 4630833"/>
                <a:gd name="connsiteX67" fmla="*/ 2974728 w 4336168"/>
                <a:gd name="connsiteY67" fmla="*/ 1029 h 4630833"/>
                <a:gd name="connsiteX68" fmla="*/ 3053738 w 4336168"/>
                <a:gd name="connsiteY68" fmla="*/ 111 h 4630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336168" h="4630833">
                  <a:moveTo>
                    <a:pt x="3053738" y="111"/>
                  </a:moveTo>
                  <a:lnTo>
                    <a:pt x="3093948" y="316"/>
                  </a:lnTo>
                  <a:lnTo>
                    <a:pt x="3134268" y="1743"/>
                  </a:lnTo>
                  <a:cubicBezTo>
                    <a:pt x="3187955" y="3475"/>
                    <a:pt x="3241749" y="7756"/>
                    <a:pt x="3295438" y="13058"/>
                  </a:cubicBezTo>
                  <a:cubicBezTo>
                    <a:pt x="3510076" y="35585"/>
                    <a:pt x="3722324" y="89406"/>
                    <a:pt x="3918813" y="169935"/>
                  </a:cubicBezTo>
                  <a:cubicBezTo>
                    <a:pt x="4017384" y="209689"/>
                    <a:pt x="4111933" y="255763"/>
                    <a:pt x="4203331" y="305405"/>
                  </a:cubicBezTo>
                  <a:lnTo>
                    <a:pt x="4336168" y="386579"/>
                  </a:lnTo>
                  <a:lnTo>
                    <a:pt x="4336168" y="772673"/>
                  </a:lnTo>
                  <a:lnTo>
                    <a:pt x="4270820" y="728127"/>
                  </a:lnTo>
                  <a:cubicBezTo>
                    <a:pt x="4191920" y="677771"/>
                    <a:pt x="4111825" y="630168"/>
                    <a:pt x="4030208" y="587253"/>
                  </a:cubicBezTo>
                  <a:cubicBezTo>
                    <a:pt x="3948699" y="544136"/>
                    <a:pt x="3865886" y="504687"/>
                    <a:pt x="3781010" y="471455"/>
                  </a:cubicBezTo>
                  <a:cubicBezTo>
                    <a:pt x="3611688" y="404384"/>
                    <a:pt x="3435522" y="358818"/>
                    <a:pt x="3254466" y="338024"/>
                  </a:cubicBezTo>
                  <a:cubicBezTo>
                    <a:pt x="3209255" y="333029"/>
                    <a:pt x="3163720" y="328748"/>
                    <a:pt x="3117966" y="326812"/>
                  </a:cubicBezTo>
                  <a:lnTo>
                    <a:pt x="3083625" y="325179"/>
                  </a:lnTo>
                  <a:lnTo>
                    <a:pt x="3049173" y="324366"/>
                  </a:lnTo>
                  <a:cubicBezTo>
                    <a:pt x="3026568" y="323447"/>
                    <a:pt x="3002550" y="323855"/>
                    <a:pt x="2978858" y="323855"/>
                  </a:cubicBezTo>
                  <a:cubicBezTo>
                    <a:pt x="2883983" y="323956"/>
                    <a:pt x="2789434" y="327423"/>
                    <a:pt x="2695862" y="335373"/>
                  </a:cubicBezTo>
                  <a:cubicBezTo>
                    <a:pt x="2602290" y="343223"/>
                    <a:pt x="2509371" y="354945"/>
                    <a:pt x="2417972" y="372070"/>
                  </a:cubicBezTo>
                  <a:cubicBezTo>
                    <a:pt x="2326683" y="389500"/>
                    <a:pt x="2236697" y="411009"/>
                    <a:pt x="2148451" y="437613"/>
                  </a:cubicBezTo>
                  <a:cubicBezTo>
                    <a:pt x="2060204" y="464116"/>
                    <a:pt x="1973588" y="495411"/>
                    <a:pt x="1889690" y="532515"/>
                  </a:cubicBezTo>
                  <a:cubicBezTo>
                    <a:pt x="1805247" y="568599"/>
                    <a:pt x="1723848" y="611411"/>
                    <a:pt x="1644512" y="658098"/>
                  </a:cubicBezTo>
                  <a:cubicBezTo>
                    <a:pt x="1486169" y="751979"/>
                    <a:pt x="1338149" y="865229"/>
                    <a:pt x="1200999" y="992137"/>
                  </a:cubicBezTo>
                  <a:cubicBezTo>
                    <a:pt x="1132531" y="1055744"/>
                    <a:pt x="1066782" y="1122715"/>
                    <a:pt x="1003531" y="1192234"/>
                  </a:cubicBezTo>
                  <a:cubicBezTo>
                    <a:pt x="971688" y="1226790"/>
                    <a:pt x="941150" y="1262568"/>
                    <a:pt x="910394" y="1298347"/>
                  </a:cubicBezTo>
                  <a:cubicBezTo>
                    <a:pt x="880507" y="1334738"/>
                    <a:pt x="850187" y="1370925"/>
                    <a:pt x="821278" y="1408233"/>
                  </a:cubicBezTo>
                  <a:cubicBezTo>
                    <a:pt x="792152" y="1444624"/>
                    <a:pt x="762266" y="1484480"/>
                    <a:pt x="732162" y="1521993"/>
                  </a:cubicBezTo>
                  <a:cubicBezTo>
                    <a:pt x="701950" y="1559810"/>
                    <a:pt x="671302" y="1597219"/>
                    <a:pt x="640548" y="1634323"/>
                  </a:cubicBezTo>
                  <a:cubicBezTo>
                    <a:pt x="579362" y="1708838"/>
                    <a:pt x="516980" y="1781618"/>
                    <a:pt x="457317" y="1855930"/>
                  </a:cubicBezTo>
                  <a:cubicBezTo>
                    <a:pt x="427540" y="1893033"/>
                    <a:pt x="397870" y="1930239"/>
                    <a:pt x="369288" y="1967955"/>
                  </a:cubicBezTo>
                  <a:cubicBezTo>
                    <a:pt x="341141" y="2005976"/>
                    <a:pt x="313211" y="2044100"/>
                    <a:pt x="287128" y="2083243"/>
                  </a:cubicBezTo>
                  <a:cubicBezTo>
                    <a:pt x="260936" y="2122284"/>
                    <a:pt x="235506" y="2161835"/>
                    <a:pt x="212683" y="2202607"/>
                  </a:cubicBezTo>
                  <a:cubicBezTo>
                    <a:pt x="200728" y="2222791"/>
                    <a:pt x="190187" y="2243586"/>
                    <a:pt x="179101" y="2264177"/>
                  </a:cubicBezTo>
                  <a:cubicBezTo>
                    <a:pt x="168886" y="2285072"/>
                    <a:pt x="158127" y="2305867"/>
                    <a:pt x="148890" y="2327172"/>
                  </a:cubicBezTo>
                  <a:cubicBezTo>
                    <a:pt x="109982" y="2411777"/>
                    <a:pt x="81183" y="2500256"/>
                    <a:pt x="61295" y="2590672"/>
                  </a:cubicBezTo>
                  <a:cubicBezTo>
                    <a:pt x="42386" y="2681292"/>
                    <a:pt x="33147" y="2773643"/>
                    <a:pt x="32604" y="2866202"/>
                  </a:cubicBezTo>
                  <a:cubicBezTo>
                    <a:pt x="32495" y="3051925"/>
                    <a:pt x="55643" y="3237650"/>
                    <a:pt x="100853" y="3418074"/>
                  </a:cubicBezTo>
                  <a:cubicBezTo>
                    <a:pt x="123133" y="3508490"/>
                    <a:pt x="151498" y="3597377"/>
                    <a:pt x="184971" y="3684428"/>
                  </a:cubicBezTo>
                  <a:cubicBezTo>
                    <a:pt x="192796" y="3706344"/>
                    <a:pt x="202250" y="3727751"/>
                    <a:pt x="210836" y="3749462"/>
                  </a:cubicBezTo>
                  <a:cubicBezTo>
                    <a:pt x="219421" y="3771175"/>
                    <a:pt x="228985" y="3792479"/>
                    <a:pt x="238440" y="3813783"/>
                  </a:cubicBezTo>
                  <a:lnTo>
                    <a:pt x="252894" y="3845688"/>
                  </a:lnTo>
                  <a:lnTo>
                    <a:pt x="268109" y="3877287"/>
                  </a:lnTo>
                  <a:cubicBezTo>
                    <a:pt x="278215" y="3898287"/>
                    <a:pt x="288432" y="3919284"/>
                    <a:pt x="299409" y="3939978"/>
                  </a:cubicBezTo>
                  <a:cubicBezTo>
                    <a:pt x="341792" y="4023258"/>
                    <a:pt x="389828" y="4103787"/>
                    <a:pt x="440689" y="4182378"/>
                  </a:cubicBezTo>
                  <a:cubicBezTo>
                    <a:pt x="492420" y="4260561"/>
                    <a:pt x="547953" y="4336299"/>
                    <a:pt x="606640" y="4409488"/>
                  </a:cubicBezTo>
                  <a:cubicBezTo>
                    <a:pt x="665381" y="4482677"/>
                    <a:pt x="727435" y="4553292"/>
                    <a:pt x="792425" y="4621205"/>
                  </a:cubicBezTo>
                  <a:lnTo>
                    <a:pt x="802442" y="4630833"/>
                  </a:lnTo>
                  <a:lnTo>
                    <a:pt x="592561" y="4630833"/>
                  </a:lnTo>
                  <a:lnTo>
                    <a:pt x="489377" y="4483185"/>
                  </a:lnTo>
                  <a:cubicBezTo>
                    <a:pt x="437212" y="4401230"/>
                    <a:pt x="388850" y="4317339"/>
                    <a:pt x="344944" y="4231611"/>
                  </a:cubicBezTo>
                  <a:cubicBezTo>
                    <a:pt x="300386" y="4146191"/>
                    <a:pt x="260828" y="4058731"/>
                    <a:pt x="224311" y="3970456"/>
                  </a:cubicBezTo>
                  <a:cubicBezTo>
                    <a:pt x="78901" y="3617049"/>
                    <a:pt x="1413" y="3242136"/>
                    <a:pt x="0" y="2866202"/>
                  </a:cubicBezTo>
                  <a:cubicBezTo>
                    <a:pt x="0" y="2771912"/>
                    <a:pt x="8043" y="2677417"/>
                    <a:pt x="25105" y="2584351"/>
                  </a:cubicBezTo>
                  <a:cubicBezTo>
                    <a:pt x="42928" y="2491285"/>
                    <a:pt x="69446" y="2399444"/>
                    <a:pt x="105200" y="2310863"/>
                  </a:cubicBezTo>
                  <a:cubicBezTo>
                    <a:pt x="140304" y="2221974"/>
                    <a:pt x="184318" y="2136351"/>
                    <a:pt x="232245" y="2053172"/>
                  </a:cubicBezTo>
                  <a:cubicBezTo>
                    <a:pt x="256154" y="2011379"/>
                    <a:pt x="281802" y="1970810"/>
                    <a:pt x="307667" y="1930341"/>
                  </a:cubicBezTo>
                  <a:cubicBezTo>
                    <a:pt x="333533" y="1889873"/>
                    <a:pt x="360049" y="1849915"/>
                    <a:pt x="386893" y="1810161"/>
                  </a:cubicBezTo>
                  <a:lnTo>
                    <a:pt x="548823" y="1573876"/>
                  </a:lnTo>
                  <a:cubicBezTo>
                    <a:pt x="575341" y="1534529"/>
                    <a:pt x="601098" y="1494877"/>
                    <a:pt x="626419" y="1455224"/>
                  </a:cubicBezTo>
                  <a:cubicBezTo>
                    <a:pt x="651959" y="1415266"/>
                    <a:pt x="675434" y="1376225"/>
                    <a:pt x="701081" y="1334534"/>
                  </a:cubicBezTo>
                  <a:cubicBezTo>
                    <a:pt x="751290" y="1252070"/>
                    <a:pt x="804324" y="1170828"/>
                    <a:pt x="861162" y="1091320"/>
                  </a:cubicBezTo>
                  <a:cubicBezTo>
                    <a:pt x="917894" y="1011810"/>
                    <a:pt x="977884" y="933729"/>
                    <a:pt x="1042329" y="858093"/>
                  </a:cubicBezTo>
                  <a:cubicBezTo>
                    <a:pt x="1171765" y="707536"/>
                    <a:pt x="1319348" y="566764"/>
                    <a:pt x="1487799" y="446686"/>
                  </a:cubicBezTo>
                  <a:cubicBezTo>
                    <a:pt x="1571699" y="386340"/>
                    <a:pt x="1661031" y="332010"/>
                    <a:pt x="1754060" y="283388"/>
                  </a:cubicBezTo>
                  <a:cubicBezTo>
                    <a:pt x="1847414" y="235478"/>
                    <a:pt x="1944463" y="193278"/>
                    <a:pt x="2044121" y="157906"/>
                  </a:cubicBezTo>
                  <a:cubicBezTo>
                    <a:pt x="2143778" y="122638"/>
                    <a:pt x="2245936" y="93789"/>
                    <a:pt x="2349287" y="71364"/>
                  </a:cubicBezTo>
                  <a:cubicBezTo>
                    <a:pt x="2452641" y="48939"/>
                    <a:pt x="2556971" y="32935"/>
                    <a:pt x="2661411" y="21213"/>
                  </a:cubicBezTo>
                  <a:cubicBezTo>
                    <a:pt x="2713576" y="14994"/>
                    <a:pt x="2765850" y="11222"/>
                    <a:pt x="2818124" y="7146"/>
                  </a:cubicBezTo>
                  <a:cubicBezTo>
                    <a:pt x="2870290" y="4596"/>
                    <a:pt x="2922672" y="1640"/>
                    <a:pt x="2974728" y="1029"/>
                  </a:cubicBezTo>
                  <a:cubicBezTo>
                    <a:pt x="3000811" y="519"/>
                    <a:pt x="3026568" y="-296"/>
                    <a:pt x="3053738" y="11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4" name="Group 23">
            <a:extLst>
              <a:ext uri="{FF2B5EF4-FFF2-40B4-BE49-F238E27FC236}">
                <a16:creationId xmlns:a16="http://schemas.microsoft.com/office/drawing/2014/main" id="{2786ABD8-AB9F-46F2-A7D9-36F1F7338C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5112326" y="0"/>
            <a:ext cx="4683941" cy="3456291"/>
            <a:chOff x="4345582" y="0"/>
            <a:chExt cx="5069918" cy="3741104"/>
          </a:xfrm>
          <a:solidFill>
            <a:schemeClr val="accent5">
              <a:alpha val="5000"/>
            </a:schemeClr>
          </a:solidFill>
        </p:grpSpPr>
        <p:sp>
          <p:nvSpPr>
            <p:cNvPr id="25" name="Freeform: Shape 24">
              <a:extLst>
                <a:ext uri="{FF2B5EF4-FFF2-40B4-BE49-F238E27FC236}">
                  <a16:creationId xmlns:a16="http://schemas.microsoft.com/office/drawing/2014/main" id="{DB26E49F-E19A-487B-A8A4-A26128CFDC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45582" y="1"/>
              <a:ext cx="5069918" cy="3741103"/>
            </a:xfrm>
            <a:custGeom>
              <a:avLst/>
              <a:gdLst>
                <a:gd name="connsiteX0" fmla="*/ 475344 w 5069918"/>
                <a:gd name="connsiteY0" fmla="*/ 0 h 3741103"/>
                <a:gd name="connsiteX1" fmla="*/ 643707 w 5069918"/>
                <a:gd name="connsiteY1" fmla="*/ 0 h 3741103"/>
                <a:gd name="connsiteX2" fmla="*/ 635672 w 5069918"/>
                <a:gd name="connsiteY2" fmla="*/ 7778 h 3741103"/>
                <a:gd name="connsiteX3" fmla="*/ 486638 w 5069918"/>
                <a:gd name="connsiteY3" fmla="*/ 178818 h 3741103"/>
                <a:gd name="connsiteX4" fmla="*/ 353514 w 5069918"/>
                <a:gd name="connsiteY4" fmla="*/ 362293 h 3741103"/>
                <a:gd name="connsiteX5" fmla="*/ 240181 w 5069918"/>
                <a:gd name="connsiteY5" fmla="*/ 558120 h 3741103"/>
                <a:gd name="connsiteX6" fmla="*/ 215073 w 5069918"/>
                <a:gd name="connsiteY6" fmla="*/ 608766 h 3741103"/>
                <a:gd name="connsiteX7" fmla="*/ 202868 w 5069918"/>
                <a:gd name="connsiteY7" fmla="*/ 634294 h 3741103"/>
                <a:gd name="connsiteX8" fmla="*/ 191273 w 5069918"/>
                <a:gd name="connsiteY8" fmla="*/ 660069 h 3741103"/>
                <a:gd name="connsiteX9" fmla="*/ 169129 w 5069918"/>
                <a:gd name="connsiteY9" fmla="*/ 712032 h 3741103"/>
                <a:gd name="connsiteX10" fmla="*/ 148381 w 5069918"/>
                <a:gd name="connsiteY10" fmla="*/ 764571 h 3741103"/>
                <a:gd name="connsiteX11" fmla="*/ 80903 w 5069918"/>
                <a:gd name="connsiteY11" fmla="*/ 979750 h 3741103"/>
                <a:gd name="connsiteX12" fmla="*/ 26154 w 5069918"/>
                <a:gd name="connsiteY12" fmla="*/ 1425590 h 3741103"/>
                <a:gd name="connsiteX13" fmla="*/ 49170 w 5069918"/>
                <a:gd name="connsiteY13" fmla="*/ 1648182 h 3741103"/>
                <a:gd name="connsiteX14" fmla="*/ 119437 w 5069918"/>
                <a:gd name="connsiteY14" fmla="*/ 1861055 h 3741103"/>
                <a:gd name="connsiteX15" fmla="*/ 143672 w 5069918"/>
                <a:gd name="connsiteY15" fmla="*/ 1911947 h 3741103"/>
                <a:gd name="connsiteX16" fmla="*/ 170611 w 5069918"/>
                <a:gd name="connsiteY16" fmla="*/ 1961687 h 3741103"/>
                <a:gd name="connsiteX17" fmla="*/ 230330 w 5069918"/>
                <a:gd name="connsiteY17" fmla="*/ 2058118 h 3741103"/>
                <a:gd name="connsiteX18" fmla="*/ 296237 w 5069918"/>
                <a:gd name="connsiteY18" fmla="*/ 2151255 h 3741103"/>
                <a:gd name="connsiteX19" fmla="*/ 366853 w 5069918"/>
                <a:gd name="connsiteY19" fmla="*/ 2241757 h 3741103"/>
                <a:gd name="connsiteX20" fmla="*/ 513838 w 5069918"/>
                <a:gd name="connsiteY20" fmla="*/ 2420786 h 3741103"/>
                <a:gd name="connsiteX21" fmla="*/ 587330 w 5069918"/>
                <a:gd name="connsiteY21" fmla="*/ 2511534 h 3741103"/>
                <a:gd name="connsiteX22" fmla="*/ 658817 w 5069918"/>
                <a:gd name="connsiteY22" fmla="*/ 2603437 h 3741103"/>
                <a:gd name="connsiteX23" fmla="*/ 730305 w 5069918"/>
                <a:gd name="connsiteY23" fmla="*/ 2692210 h 3741103"/>
                <a:gd name="connsiteX24" fmla="*/ 805018 w 5069918"/>
                <a:gd name="connsiteY24" fmla="*/ 2777936 h 3741103"/>
                <a:gd name="connsiteX25" fmla="*/ 963424 w 5069918"/>
                <a:gd name="connsiteY25" fmla="*/ 2939588 h 3741103"/>
                <a:gd name="connsiteX26" fmla="*/ 1319204 w 5069918"/>
                <a:gd name="connsiteY26" fmla="*/ 3209447 h 3741103"/>
                <a:gd name="connsiteX27" fmla="*/ 1515882 w 5069918"/>
                <a:gd name="connsiteY27" fmla="*/ 3310902 h 3741103"/>
                <a:gd name="connsiteX28" fmla="*/ 1723456 w 5069918"/>
                <a:gd name="connsiteY28" fmla="*/ 3387570 h 3741103"/>
                <a:gd name="connsiteX29" fmla="*/ 1939662 w 5069918"/>
                <a:gd name="connsiteY29" fmla="*/ 3440520 h 3741103"/>
                <a:gd name="connsiteX30" fmla="*/ 2162581 w 5069918"/>
                <a:gd name="connsiteY30" fmla="*/ 3470167 h 3741103"/>
                <a:gd name="connsiteX31" fmla="*/ 2389597 w 5069918"/>
                <a:gd name="connsiteY31" fmla="*/ 3479472 h 3741103"/>
                <a:gd name="connsiteX32" fmla="*/ 2446002 w 5069918"/>
                <a:gd name="connsiteY32" fmla="*/ 3479059 h 3741103"/>
                <a:gd name="connsiteX33" fmla="*/ 2473639 w 5069918"/>
                <a:gd name="connsiteY33" fmla="*/ 3478402 h 3741103"/>
                <a:gd name="connsiteX34" fmla="*/ 2501187 w 5069918"/>
                <a:gd name="connsiteY34" fmla="*/ 3477083 h 3741103"/>
                <a:gd name="connsiteX35" fmla="*/ 2610685 w 5069918"/>
                <a:gd name="connsiteY35" fmla="*/ 3468025 h 3741103"/>
                <a:gd name="connsiteX36" fmla="*/ 3033071 w 5069918"/>
                <a:gd name="connsiteY36" fmla="*/ 3360230 h 3741103"/>
                <a:gd name="connsiteX37" fmla="*/ 3232974 w 5069918"/>
                <a:gd name="connsiteY37" fmla="*/ 3266681 h 3741103"/>
                <a:gd name="connsiteX38" fmla="*/ 3425990 w 5069918"/>
                <a:gd name="connsiteY38" fmla="*/ 3152873 h 3741103"/>
                <a:gd name="connsiteX39" fmla="*/ 3613601 w 5069918"/>
                <a:gd name="connsiteY39" fmla="*/ 3024078 h 3741103"/>
                <a:gd name="connsiteX40" fmla="*/ 3706185 w 5069918"/>
                <a:gd name="connsiteY40" fmla="*/ 2955893 h 3741103"/>
                <a:gd name="connsiteX41" fmla="*/ 3799729 w 5069918"/>
                <a:gd name="connsiteY41" fmla="*/ 2885155 h 3741103"/>
                <a:gd name="connsiteX42" fmla="*/ 4175561 w 5069918"/>
                <a:gd name="connsiteY42" fmla="*/ 2606072 h 3741103"/>
                <a:gd name="connsiteX43" fmla="*/ 4517132 w 5069918"/>
                <a:gd name="connsiteY43" fmla="*/ 2312331 h 3741103"/>
                <a:gd name="connsiteX44" fmla="*/ 4659758 w 5069918"/>
                <a:gd name="connsiteY44" fmla="*/ 2148703 h 3741103"/>
                <a:gd name="connsiteX45" fmla="*/ 4773178 w 5069918"/>
                <a:gd name="connsiteY45" fmla="*/ 1969674 h 3741103"/>
                <a:gd name="connsiteX46" fmla="*/ 4892092 w 5069918"/>
                <a:gd name="connsiteY46" fmla="*/ 1567562 h 3741103"/>
                <a:gd name="connsiteX47" fmla="*/ 4898804 w 5069918"/>
                <a:gd name="connsiteY47" fmla="*/ 1460754 h 3741103"/>
                <a:gd name="connsiteX48" fmla="*/ 4899153 w 5069918"/>
                <a:gd name="connsiteY48" fmla="*/ 1406239 h 3741103"/>
                <a:gd name="connsiteX49" fmla="*/ 4898456 w 5069918"/>
                <a:gd name="connsiteY49" fmla="*/ 1350735 h 3741103"/>
                <a:gd name="connsiteX50" fmla="*/ 4886774 w 5069918"/>
                <a:gd name="connsiteY50" fmla="*/ 1128886 h 3741103"/>
                <a:gd name="connsiteX51" fmla="*/ 4815896 w 5069918"/>
                <a:gd name="connsiteY51" fmla="*/ 689221 h 3741103"/>
                <a:gd name="connsiteX52" fmla="*/ 4673183 w 5069918"/>
                <a:gd name="connsiteY52" fmla="*/ 264874 h 3741103"/>
                <a:gd name="connsiteX53" fmla="*/ 4625496 w 5069918"/>
                <a:gd name="connsiteY53" fmla="*/ 162925 h 3741103"/>
                <a:gd name="connsiteX54" fmla="*/ 4572490 w 5069918"/>
                <a:gd name="connsiteY54" fmla="*/ 63364 h 3741103"/>
                <a:gd name="connsiteX55" fmla="*/ 4532299 w 5069918"/>
                <a:gd name="connsiteY55" fmla="*/ 0 h 3741103"/>
                <a:gd name="connsiteX56" fmla="*/ 4626680 w 5069918"/>
                <a:gd name="connsiteY56" fmla="*/ 0 h 3741103"/>
                <a:gd name="connsiteX57" fmla="*/ 4643978 w 5069918"/>
                <a:gd name="connsiteY57" fmla="*/ 26636 h 3741103"/>
                <a:gd name="connsiteX58" fmla="*/ 4700644 w 5069918"/>
                <a:gd name="connsiteY58" fmla="*/ 128338 h 3741103"/>
                <a:gd name="connsiteX59" fmla="*/ 4753214 w 5069918"/>
                <a:gd name="connsiteY59" fmla="*/ 232016 h 3741103"/>
                <a:gd name="connsiteX60" fmla="*/ 4921297 w 5069918"/>
                <a:gd name="connsiteY60" fmla="*/ 663363 h 3741103"/>
                <a:gd name="connsiteX61" fmla="*/ 5027482 w 5069918"/>
                <a:gd name="connsiteY61" fmla="*/ 1112991 h 3741103"/>
                <a:gd name="connsiteX62" fmla="*/ 5058082 w 5069918"/>
                <a:gd name="connsiteY62" fmla="*/ 1342088 h 3741103"/>
                <a:gd name="connsiteX63" fmla="*/ 5063486 w 5069918"/>
                <a:gd name="connsiteY63" fmla="*/ 1399651 h 3741103"/>
                <a:gd name="connsiteX64" fmla="*/ 5067846 w 5069918"/>
                <a:gd name="connsiteY64" fmla="*/ 1458284 h 3741103"/>
                <a:gd name="connsiteX65" fmla="*/ 5069414 w 5069918"/>
                <a:gd name="connsiteY65" fmla="*/ 1577772 h 3741103"/>
                <a:gd name="connsiteX66" fmla="*/ 5040732 w 5069918"/>
                <a:gd name="connsiteY66" fmla="*/ 1817822 h 3741103"/>
                <a:gd name="connsiteX67" fmla="*/ 4964102 w 5069918"/>
                <a:gd name="connsiteY67" fmla="*/ 2050871 h 3741103"/>
                <a:gd name="connsiteX68" fmla="*/ 4689486 w 5069918"/>
                <a:gd name="connsiteY68" fmla="*/ 2458008 h 3741103"/>
                <a:gd name="connsiteX69" fmla="*/ 4333792 w 5069918"/>
                <a:gd name="connsiteY69" fmla="*/ 2784606 h 3741103"/>
                <a:gd name="connsiteX70" fmla="*/ 3965197 w 5069918"/>
                <a:gd name="connsiteY70" fmla="*/ 3076041 h 3741103"/>
                <a:gd name="connsiteX71" fmla="*/ 3873745 w 5069918"/>
                <a:gd name="connsiteY71" fmla="*/ 3149167 h 3741103"/>
                <a:gd name="connsiteX72" fmla="*/ 3779416 w 5069918"/>
                <a:gd name="connsiteY72" fmla="*/ 3222705 h 3741103"/>
                <a:gd name="connsiteX73" fmla="*/ 3582739 w 5069918"/>
                <a:gd name="connsiteY73" fmla="*/ 3364594 h 3741103"/>
                <a:gd name="connsiteX74" fmla="*/ 3371851 w 5069918"/>
                <a:gd name="connsiteY74" fmla="*/ 3494377 h 3741103"/>
                <a:gd name="connsiteX75" fmla="*/ 3143615 w 5069918"/>
                <a:gd name="connsiteY75" fmla="*/ 3603819 h 3741103"/>
                <a:gd name="connsiteX76" fmla="*/ 2643552 w 5069918"/>
                <a:gd name="connsiteY76" fmla="*/ 3730555 h 3741103"/>
                <a:gd name="connsiteX77" fmla="*/ 2514264 w 5069918"/>
                <a:gd name="connsiteY77" fmla="*/ 3739696 h 3741103"/>
                <a:gd name="connsiteX78" fmla="*/ 2481920 w 5069918"/>
                <a:gd name="connsiteY78" fmla="*/ 3740849 h 3741103"/>
                <a:gd name="connsiteX79" fmla="*/ 2449664 w 5069918"/>
                <a:gd name="connsiteY79" fmla="*/ 3741014 h 3741103"/>
                <a:gd name="connsiteX80" fmla="*/ 2386284 w 5069918"/>
                <a:gd name="connsiteY80" fmla="*/ 3740273 h 3741103"/>
                <a:gd name="connsiteX81" fmla="*/ 2260658 w 5069918"/>
                <a:gd name="connsiteY81" fmla="*/ 3735331 h 3741103"/>
                <a:gd name="connsiteX82" fmla="*/ 2134945 w 5069918"/>
                <a:gd name="connsiteY82" fmla="*/ 3723967 h 3741103"/>
                <a:gd name="connsiteX83" fmla="*/ 1884564 w 5069918"/>
                <a:gd name="connsiteY83" fmla="*/ 3683451 h 3741103"/>
                <a:gd name="connsiteX84" fmla="*/ 1639764 w 5069918"/>
                <a:gd name="connsiteY84" fmla="*/ 3613537 h 3741103"/>
                <a:gd name="connsiteX85" fmla="*/ 1407081 w 5069918"/>
                <a:gd name="connsiteY85" fmla="*/ 3512164 h 3741103"/>
                <a:gd name="connsiteX86" fmla="*/ 1193491 w 5069918"/>
                <a:gd name="connsiteY86" fmla="*/ 3380240 h 3741103"/>
                <a:gd name="connsiteX87" fmla="*/ 836141 w 5069918"/>
                <a:gd name="connsiteY87" fmla="*/ 3047878 h 3741103"/>
                <a:gd name="connsiteX88" fmla="*/ 690812 w 5069918"/>
                <a:gd name="connsiteY88" fmla="*/ 2859461 h 3741103"/>
                <a:gd name="connsiteX89" fmla="*/ 562397 w 5069918"/>
                <a:gd name="connsiteY89" fmla="*/ 2662976 h 3741103"/>
                <a:gd name="connsiteX90" fmla="*/ 502504 w 5069918"/>
                <a:gd name="connsiteY90" fmla="*/ 2565474 h 3741103"/>
                <a:gd name="connsiteX91" fmla="*/ 440258 w 5069918"/>
                <a:gd name="connsiteY91" fmla="*/ 2469619 h 3741103"/>
                <a:gd name="connsiteX92" fmla="*/ 310360 w 5069918"/>
                <a:gd name="connsiteY92" fmla="*/ 2278732 h 3741103"/>
                <a:gd name="connsiteX93" fmla="*/ 246806 w 5069918"/>
                <a:gd name="connsiteY93" fmla="*/ 2181642 h 3741103"/>
                <a:gd name="connsiteX94" fmla="*/ 186303 w 5069918"/>
                <a:gd name="connsiteY94" fmla="*/ 2082411 h 3741103"/>
                <a:gd name="connsiteX95" fmla="*/ 84390 w 5069918"/>
                <a:gd name="connsiteY95" fmla="*/ 1874231 h 3741103"/>
                <a:gd name="connsiteX96" fmla="*/ 20139 w 5069918"/>
                <a:gd name="connsiteY96" fmla="*/ 1653288 h 3741103"/>
                <a:gd name="connsiteX97" fmla="*/ 0 w 5069918"/>
                <a:gd name="connsiteY97" fmla="*/ 1425590 h 3741103"/>
                <a:gd name="connsiteX98" fmla="*/ 179939 w 5069918"/>
                <a:gd name="connsiteY98" fmla="*/ 533498 h 3741103"/>
                <a:gd name="connsiteX99" fmla="*/ 276709 w 5069918"/>
                <a:gd name="connsiteY99" fmla="*/ 322519 h 3741103"/>
                <a:gd name="connsiteX100" fmla="*/ 392571 w 5069918"/>
                <a:gd name="connsiteY100" fmla="*/ 119280 h 3741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5069918" h="3741103">
                  <a:moveTo>
                    <a:pt x="475344" y="0"/>
                  </a:moveTo>
                  <a:lnTo>
                    <a:pt x="643707" y="0"/>
                  </a:lnTo>
                  <a:lnTo>
                    <a:pt x="635672" y="7778"/>
                  </a:lnTo>
                  <a:cubicBezTo>
                    <a:pt x="583538" y="62643"/>
                    <a:pt x="533759" y="119691"/>
                    <a:pt x="486638" y="178818"/>
                  </a:cubicBezTo>
                  <a:cubicBezTo>
                    <a:pt x="439560" y="237945"/>
                    <a:pt x="395012" y="299131"/>
                    <a:pt x="353514" y="362293"/>
                  </a:cubicBezTo>
                  <a:cubicBezTo>
                    <a:pt x="312714" y="425784"/>
                    <a:pt x="274180" y="490841"/>
                    <a:pt x="240181" y="558120"/>
                  </a:cubicBezTo>
                  <a:cubicBezTo>
                    <a:pt x="231376" y="574838"/>
                    <a:pt x="223180" y="591801"/>
                    <a:pt x="215073" y="608766"/>
                  </a:cubicBezTo>
                  <a:lnTo>
                    <a:pt x="202868" y="634294"/>
                  </a:lnTo>
                  <a:lnTo>
                    <a:pt x="191273" y="660069"/>
                  </a:lnTo>
                  <a:cubicBezTo>
                    <a:pt x="183688" y="677280"/>
                    <a:pt x="176016" y="694491"/>
                    <a:pt x="169129" y="712032"/>
                  </a:cubicBezTo>
                  <a:cubicBezTo>
                    <a:pt x="162242" y="729572"/>
                    <a:pt x="154658" y="746866"/>
                    <a:pt x="148381" y="764571"/>
                  </a:cubicBezTo>
                  <a:cubicBezTo>
                    <a:pt x="121529" y="834897"/>
                    <a:pt x="98775" y="906706"/>
                    <a:pt x="80903" y="979750"/>
                  </a:cubicBezTo>
                  <a:cubicBezTo>
                    <a:pt x="44636" y="1125509"/>
                    <a:pt x="26067" y="1275550"/>
                    <a:pt x="26154" y="1425590"/>
                  </a:cubicBezTo>
                  <a:cubicBezTo>
                    <a:pt x="26590" y="1500365"/>
                    <a:pt x="34001" y="1574973"/>
                    <a:pt x="49170" y="1648182"/>
                  </a:cubicBezTo>
                  <a:cubicBezTo>
                    <a:pt x="65124" y="1721226"/>
                    <a:pt x="88226" y="1792705"/>
                    <a:pt x="119437" y="1861055"/>
                  </a:cubicBezTo>
                  <a:cubicBezTo>
                    <a:pt x="126847" y="1878267"/>
                    <a:pt x="135478" y="1895066"/>
                    <a:pt x="143672" y="1911947"/>
                  </a:cubicBezTo>
                  <a:cubicBezTo>
                    <a:pt x="152565" y="1928582"/>
                    <a:pt x="161021" y="1945381"/>
                    <a:pt x="170611" y="1961687"/>
                  </a:cubicBezTo>
                  <a:cubicBezTo>
                    <a:pt x="188919" y="1994626"/>
                    <a:pt x="209319" y="2026578"/>
                    <a:pt x="230330" y="2058118"/>
                  </a:cubicBezTo>
                  <a:cubicBezTo>
                    <a:pt x="251253" y="2089740"/>
                    <a:pt x="273658" y="2120539"/>
                    <a:pt x="296237" y="2151255"/>
                  </a:cubicBezTo>
                  <a:cubicBezTo>
                    <a:pt x="319165" y="2181725"/>
                    <a:pt x="342966" y="2211782"/>
                    <a:pt x="366853" y="2241757"/>
                  </a:cubicBezTo>
                  <a:cubicBezTo>
                    <a:pt x="414714" y="2301791"/>
                    <a:pt x="464756" y="2360588"/>
                    <a:pt x="513838" y="2420786"/>
                  </a:cubicBezTo>
                  <a:cubicBezTo>
                    <a:pt x="538509" y="2450761"/>
                    <a:pt x="563094" y="2480983"/>
                    <a:pt x="587330" y="2511534"/>
                  </a:cubicBezTo>
                  <a:cubicBezTo>
                    <a:pt x="611479" y="2541839"/>
                    <a:pt x="635453" y="2574038"/>
                    <a:pt x="658817" y="2603437"/>
                  </a:cubicBezTo>
                  <a:cubicBezTo>
                    <a:pt x="682008" y="2633577"/>
                    <a:pt x="706330" y="2662811"/>
                    <a:pt x="730305" y="2692210"/>
                  </a:cubicBezTo>
                  <a:cubicBezTo>
                    <a:pt x="754977" y="2721115"/>
                    <a:pt x="779474" y="2750019"/>
                    <a:pt x="805018" y="2777936"/>
                  </a:cubicBezTo>
                  <a:cubicBezTo>
                    <a:pt x="855757" y="2834098"/>
                    <a:pt x="908500" y="2888202"/>
                    <a:pt x="963424" y="2939588"/>
                  </a:cubicBezTo>
                  <a:cubicBezTo>
                    <a:pt x="1073444" y="3042113"/>
                    <a:pt x="1192183" y="3133604"/>
                    <a:pt x="1319204" y="3209447"/>
                  </a:cubicBezTo>
                  <a:cubicBezTo>
                    <a:pt x="1382846" y="3247164"/>
                    <a:pt x="1448143" y="3281751"/>
                    <a:pt x="1515882" y="3310902"/>
                  </a:cubicBezTo>
                  <a:cubicBezTo>
                    <a:pt x="1583184" y="3340877"/>
                    <a:pt x="1652666" y="3366159"/>
                    <a:pt x="1723456" y="3387570"/>
                  </a:cubicBezTo>
                  <a:cubicBezTo>
                    <a:pt x="1794246" y="3409063"/>
                    <a:pt x="1866431" y="3426439"/>
                    <a:pt x="1939662" y="3440520"/>
                  </a:cubicBezTo>
                  <a:cubicBezTo>
                    <a:pt x="2012981" y="3454355"/>
                    <a:pt x="2087519" y="3463825"/>
                    <a:pt x="2162581" y="3470167"/>
                  </a:cubicBezTo>
                  <a:cubicBezTo>
                    <a:pt x="2237643" y="3476589"/>
                    <a:pt x="2313489" y="3479390"/>
                    <a:pt x="2389597" y="3479472"/>
                  </a:cubicBezTo>
                  <a:cubicBezTo>
                    <a:pt x="2408602" y="3479472"/>
                    <a:pt x="2427869" y="3479801"/>
                    <a:pt x="2446002" y="3479059"/>
                  </a:cubicBezTo>
                  <a:lnTo>
                    <a:pt x="2473639" y="3478402"/>
                  </a:lnTo>
                  <a:lnTo>
                    <a:pt x="2501187" y="3477083"/>
                  </a:lnTo>
                  <a:cubicBezTo>
                    <a:pt x="2537890" y="3475519"/>
                    <a:pt x="2574418" y="3472060"/>
                    <a:pt x="2610685" y="3468025"/>
                  </a:cubicBezTo>
                  <a:cubicBezTo>
                    <a:pt x="2755926" y="3451226"/>
                    <a:pt x="2897244" y="3414415"/>
                    <a:pt x="3033071" y="3360230"/>
                  </a:cubicBezTo>
                  <a:cubicBezTo>
                    <a:pt x="3101158" y="3333383"/>
                    <a:pt x="3167589" y="3301514"/>
                    <a:pt x="3232974" y="3266681"/>
                  </a:cubicBezTo>
                  <a:cubicBezTo>
                    <a:pt x="3298446" y="3232011"/>
                    <a:pt x="3362697" y="3193554"/>
                    <a:pt x="3425990" y="3152873"/>
                  </a:cubicBezTo>
                  <a:cubicBezTo>
                    <a:pt x="3489282" y="3112110"/>
                    <a:pt x="3551529" y="3068712"/>
                    <a:pt x="3613601" y="3024078"/>
                  </a:cubicBezTo>
                  <a:cubicBezTo>
                    <a:pt x="3644549" y="3001762"/>
                    <a:pt x="3675411" y="2978868"/>
                    <a:pt x="3706185" y="2955893"/>
                  </a:cubicBezTo>
                  <a:lnTo>
                    <a:pt x="3799729" y="2885155"/>
                  </a:lnTo>
                  <a:cubicBezTo>
                    <a:pt x="3926402" y="2790205"/>
                    <a:pt x="4053597" y="2699374"/>
                    <a:pt x="4175561" y="2606072"/>
                  </a:cubicBezTo>
                  <a:cubicBezTo>
                    <a:pt x="4297526" y="2512852"/>
                    <a:pt x="4414084" y="2416833"/>
                    <a:pt x="4517132" y="2312331"/>
                  </a:cubicBezTo>
                  <a:cubicBezTo>
                    <a:pt x="4568480" y="2259956"/>
                    <a:pt x="4616604" y="2205689"/>
                    <a:pt x="4659758" y="2148703"/>
                  </a:cubicBezTo>
                  <a:cubicBezTo>
                    <a:pt x="4702650" y="2091634"/>
                    <a:pt x="4741184" y="2032096"/>
                    <a:pt x="4773178" y="1969674"/>
                  </a:cubicBezTo>
                  <a:cubicBezTo>
                    <a:pt x="4837865" y="1845080"/>
                    <a:pt x="4877446" y="1709038"/>
                    <a:pt x="4892092" y="1567562"/>
                  </a:cubicBezTo>
                  <a:cubicBezTo>
                    <a:pt x="4895666" y="1532233"/>
                    <a:pt x="4897845" y="1496576"/>
                    <a:pt x="4898804" y="1460754"/>
                  </a:cubicBezTo>
                  <a:cubicBezTo>
                    <a:pt x="4899066" y="1442884"/>
                    <a:pt x="4899414" y="1425015"/>
                    <a:pt x="4899153" y="1406239"/>
                  </a:cubicBezTo>
                  <a:cubicBezTo>
                    <a:pt x="4898979" y="1387711"/>
                    <a:pt x="4899066" y="1369263"/>
                    <a:pt x="4898456" y="1350735"/>
                  </a:cubicBezTo>
                  <a:cubicBezTo>
                    <a:pt x="4896974" y="1276703"/>
                    <a:pt x="4893226" y="1202753"/>
                    <a:pt x="4886774" y="1128886"/>
                  </a:cubicBezTo>
                  <a:cubicBezTo>
                    <a:pt x="4873610" y="981232"/>
                    <a:pt x="4851030" y="833991"/>
                    <a:pt x="4815896" y="689221"/>
                  </a:cubicBezTo>
                  <a:cubicBezTo>
                    <a:pt x="4780676" y="544533"/>
                    <a:pt x="4733860" y="402068"/>
                    <a:pt x="4673183" y="264874"/>
                  </a:cubicBezTo>
                  <a:cubicBezTo>
                    <a:pt x="4658101" y="230533"/>
                    <a:pt x="4642147" y="196605"/>
                    <a:pt x="4625496" y="162925"/>
                  </a:cubicBezTo>
                  <a:cubicBezTo>
                    <a:pt x="4608583" y="129326"/>
                    <a:pt x="4590885" y="96222"/>
                    <a:pt x="4572490" y="63364"/>
                  </a:cubicBezTo>
                  <a:lnTo>
                    <a:pt x="4532299" y="0"/>
                  </a:lnTo>
                  <a:lnTo>
                    <a:pt x="4626680" y="0"/>
                  </a:lnTo>
                  <a:lnTo>
                    <a:pt x="4643978" y="26636"/>
                  </a:lnTo>
                  <a:cubicBezTo>
                    <a:pt x="4663594" y="60152"/>
                    <a:pt x="4682598" y="94080"/>
                    <a:pt x="4700644" y="128338"/>
                  </a:cubicBezTo>
                  <a:cubicBezTo>
                    <a:pt x="4718866" y="162595"/>
                    <a:pt x="4736476" y="197100"/>
                    <a:pt x="4753214" y="232016"/>
                  </a:cubicBezTo>
                  <a:cubicBezTo>
                    <a:pt x="4820082" y="371681"/>
                    <a:pt x="4875964" y="515957"/>
                    <a:pt x="4921297" y="663363"/>
                  </a:cubicBezTo>
                  <a:cubicBezTo>
                    <a:pt x="4966630" y="810687"/>
                    <a:pt x="5002460" y="960975"/>
                    <a:pt x="5027482" y="1112991"/>
                  </a:cubicBezTo>
                  <a:cubicBezTo>
                    <a:pt x="5040123" y="1189000"/>
                    <a:pt x="5050323" y="1265421"/>
                    <a:pt x="5058082" y="1342088"/>
                  </a:cubicBezTo>
                  <a:cubicBezTo>
                    <a:pt x="5060261" y="1361276"/>
                    <a:pt x="5061743" y="1380464"/>
                    <a:pt x="5063486" y="1399651"/>
                  </a:cubicBezTo>
                  <a:cubicBezTo>
                    <a:pt x="5065318" y="1418591"/>
                    <a:pt x="5066625" y="1438437"/>
                    <a:pt x="5067846" y="1458284"/>
                  </a:cubicBezTo>
                  <a:cubicBezTo>
                    <a:pt x="5069851" y="1497894"/>
                    <a:pt x="5070461" y="1537751"/>
                    <a:pt x="5069414" y="1577772"/>
                  </a:cubicBezTo>
                  <a:cubicBezTo>
                    <a:pt x="5067060" y="1657734"/>
                    <a:pt x="5057820" y="1738272"/>
                    <a:pt x="5040732" y="1817822"/>
                  </a:cubicBezTo>
                  <a:cubicBezTo>
                    <a:pt x="5023123" y="1897289"/>
                    <a:pt x="4997578" y="1975686"/>
                    <a:pt x="4964102" y="2050871"/>
                  </a:cubicBezTo>
                  <a:cubicBezTo>
                    <a:pt x="4897409" y="2201736"/>
                    <a:pt x="4799942" y="2338271"/>
                    <a:pt x="4689486" y="2458008"/>
                  </a:cubicBezTo>
                  <a:cubicBezTo>
                    <a:pt x="4579116" y="2578485"/>
                    <a:pt x="4456716" y="2684139"/>
                    <a:pt x="4333792" y="2784606"/>
                  </a:cubicBezTo>
                  <a:cubicBezTo>
                    <a:pt x="4210520" y="2884908"/>
                    <a:pt x="4085853" y="2979775"/>
                    <a:pt x="3965197" y="3076041"/>
                  </a:cubicBezTo>
                  <a:lnTo>
                    <a:pt x="3873745" y="3149167"/>
                  </a:lnTo>
                  <a:cubicBezTo>
                    <a:pt x="3842621" y="3173790"/>
                    <a:pt x="3811325" y="3198413"/>
                    <a:pt x="3779416" y="3222705"/>
                  </a:cubicBezTo>
                  <a:cubicBezTo>
                    <a:pt x="3715863" y="3271374"/>
                    <a:pt x="3650652" y="3319055"/>
                    <a:pt x="3582739" y="3364594"/>
                  </a:cubicBezTo>
                  <a:cubicBezTo>
                    <a:pt x="3514913" y="3410051"/>
                    <a:pt x="3445170" y="3454190"/>
                    <a:pt x="3371851" y="3494377"/>
                  </a:cubicBezTo>
                  <a:cubicBezTo>
                    <a:pt x="3298533" y="3534481"/>
                    <a:pt x="3222687" y="3571703"/>
                    <a:pt x="3143615" y="3603819"/>
                  </a:cubicBezTo>
                  <a:cubicBezTo>
                    <a:pt x="2985994" y="3668876"/>
                    <a:pt x="2815732" y="3712356"/>
                    <a:pt x="2643552" y="3730555"/>
                  </a:cubicBezTo>
                  <a:cubicBezTo>
                    <a:pt x="2600484" y="3734838"/>
                    <a:pt x="2557331" y="3738297"/>
                    <a:pt x="2514264" y="3739696"/>
                  </a:cubicBezTo>
                  <a:lnTo>
                    <a:pt x="2481920" y="3740849"/>
                  </a:lnTo>
                  <a:lnTo>
                    <a:pt x="2449664" y="3741014"/>
                  </a:lnTo>
                  <a:cubicBezTo>
                    <a:pt x="2427869" y="3741343"/>
                    <a:pt x="2407207" y="3740685"/>
                    <a:pt x="2386284" y="3740273"/>
                  </a:cubicBezTo>
                  <a:cubicBezTo>
                    <a:pt x="2344525" y="3739779"/>
                    <a:pt x="2302505" y="3737391"/>
                    <a:pt x="2260658" y="3735331"/>
                  </a:cubicBezTo>
                  <a:cubicBezTo>
                    <a:pt x="2218725" y="3732038"/>
                    <a:pt x="2176791" y="3728991"/>
                    <a:pt x="2134945" y="3723967"/>
                  </a:cubicBezTo>
                  <a:cubicBezTo>
                    <a:pt x="2051165" y="3714497"/>
                    <a:pt x="1967473" y="3701568"/>
                    <a:pt x="1884564" y="3683451"/>
                  </a:cubicBezTo>
                  <a:cubicBezTo>
                    <a:pt x="1801657" y="3665335"/>
                    <a:pt x="1719708" y="3642029"/>
                    <a:pt x="1639764" y="3613537"/>
                  </a:cubicBezTo>
                  <a:cubicBezTo>
                    <a:pt x="1559820" y="3584961"/>
                    <a:pt x="1481969" y="3550869"/>
                    <a:pt x="1407081" y="3512164"/>
                  </a:cubicBezTo>
                  <a:cubicBezTo>
                    <a:pt x="1332455" y="3472884"/>
                    <a:pt x="1260794" y="3428992"/>
                    <a:pt x="1193491" y="3380240"/>
                  </a:cubicBezTo>
                  <a:cubicBezTo>
                    <a:pt x="1058362" y="3283233"/>
                    <a:pt x="939973" y="3169508"/>
                    <a:pt x="836141" y="3047878"/>
                  </a:cubicBezTo>
                  <a:cubicBezTo>
                    <a:pt x="784444" y="2986774"/>
                    <a:pt x="736321" y="2923695"/>
                    <a:pt x="690812" y="2859461"/>
                  </a:cubicBezTo>
                  <a:cubicBezTo>
                    <a:pt x="645217" y="2795229"/>
                    <a:pt x="602674" y="2729596"/>
                    <a:pt x="562397" y="2662976"/>
                  </a:cubicBezTo>
                  <a:cubicBezTo>
                    <a:pt x="541823" y="2629295"/>
                    <a:pt x="522992" y="2597755"/>
                    <a:pt x="502504" y="2565474"/>
                  </a:cubicBezTo>
                  <a:cubicBezTo>
                    <a:pt x="482192" y="2533440"/>
                    <a:pt x="461530" y="2501406"/>
                    <a:pt x="440258" y="2469619"/>
                  </a:cubicBezTo>
                  <a:lnTo>
                    <a:pt x="310360" y="2278732"/>
                  </a:lnTo>
                  <a:cubicBezTo>
                    <a:pt x="288826" y="2246616"/>
                    <a:pt x="267555" y="2214335"/>
                    <a:pt x="246806" y="2181642"/>
                  </a:cubicBezTo>
                  <a:cubicBezTo>
                    <a:pt x="226057" y="2148949"/>
                    <a:pt x="205483" y="2116174"/>
                    <a:pt x="186303" y="2082411"/>
                  </a:cubicBezTo>
                  <a:cubicBezTo>
                    <a:pt x="147857" y="2015213"/>
                    <a:pt x="112550" y="1946041"/>
                    <a:pt x="84390" y="1874231"/>
                  </a:cubicBezTo>
                  <a:cubicBezTo>
                    <a:pt x="55708" y="1802669"/>
                    <a:pt x="34436" y="1728473"/>
                    <a:pt x="20139" y="1653288"/>
                  </a:cubicBezTo>
                  <a:cubicBezTo>
                    <a:pt x="6452" y="1578103"/>
                    <a:pt x="0" y="1501764"/>
                    <a:pt x="0" y="1425590"/>
                  </a:cubicBezTo>
                  <a:cubicBezTo>
                    <a:pt x="1133" y="1121885"/>
                    <a:pt x="63293" y="819004"/>
                    <a:pt x="179939" y="533498"/>
                  </a:cubicBezTo>
                  <a:cubicBezTo>
                    <a:pt x="209232" y="462183"/>
                    <a:pt x="240965" y="391527"/>
                    <a:pt x="276709" y="322519"/>
                  </a:cubicBezTo>
                  <a:cubicBezTo>
                    <a:pt x="311930" y="253262"/>
                    <a:pt x="350725" y="185489"/>
                    <a:pt x="392571" y="11928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58E67742-7BE5-458C-BC8D-9EE8557636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2838" y="1"/>
              <a:ext cx="4960548" cy="3526297"/>
            </a:xfrm>
            <a:custGeom>
              <a:avLst/>
              <a:gdLst>
                <a:gd name="connsiteX0" fmla="*/ 542883 w 4960548"/>
                <a:gd name="connsiteY0" fmla="*/ 0 h 3526297"/>
                <a:gd name="connsiteX1" fmla="*/ 826658 w 4960548"/>
                <a:gd name="connsiteY1" fmla="*/ 0 h 3526297"/>
                <a:gd name="connsiteX2" fmla="*/ 730698 w 4960548"/>
                <a:gd name="connsiteY2" fmla="*/ 89329 h 3526297"/>
                <a:gd name="connsiteX3" fmla="*/ 590295 w 4960548"/>
                <a:gd name="connsiteY3" fmla="*/ 244485 h 3526297"/>
                <a:gd name="connsiteX4" fmla="*/ 357524 w 4960548"/>
                <a:gd name="connsiteY4" fmla="*/ 587307 h 3526297"/>
                <a:gd name="connsiteX5" fmla="*/ 199554 w 4960548"/>
                <a:gd name="connsiteY5" fmla="*/ 966280 h 3526297"/>
                <a:gd name="connsiteX6" fmla="*/ 142104 w 4960548"/>
                <a:gd name="connsiteY6" fmla="*/ 1370286 h 3526297"/>
                <a:gd name="connsiteX7" fmla="*/ 166339 w 4960548"/>
                <a:gd name="connsiteY7" fmla="*/ 1568090 h 3526297"/>
                <a:gd name="connsiteX8" fmla="*/ 237914 w 4960548"/>
                <a:gd name="connsiteY8" fmla="*/ 1753129 h 3526297"/>
                <a:gd name="connsiteX9" fmla="*/ 287868 w 4960548"/>
                <a:gd name="connsiteY9" fmla="*/ 1840255 h 3526297"/>
                <a:gd name="connsiteX10" fmla="*/ 345232 w 4960548"/>
                <a:gd name="connsiteY10" fmla="*/ 1924581 h 3526297"/>
                <a:gd name="connsiteX11" fmla="*/ 477745 w 4960548"/>
                <a:gd name="connsiteY11" fmla="*/ 2087551 h 3526297"/>
                <a:gd name="connsiteX12" fmla="*/ 621156 w 4960548"/>
                <a:gd name="connsiteY12" fmla="*/ 2251756 h 3526297"/>
                <a:gd name="connsiteX13" fmla="*/ 692469 w 4960548"/>
                <a:gd name="connsiteY13" fmla="*/ 2337482 h 3526297"/>
                <a:gd name="connsiteX14" fmla="*/ 726731 w 4960548"/>
                <a:gd name="connsiteY14" fmla="*/ 2379562 h 3526297"/>
                <a:gd name="connsiteX15" fmla="*/ 760295 w 4960548"/>
                <a:gd name="connsiteY15" fmla="*/ 2419831 h 3526297"/>
                <a:gd name="connsiteX16" fmla="*/ 1048685 w 4960548"/>
                <a:gd name="connsiteY16" fmla="*/ 2717443 h 3526297"/>
                <a:gd name="connsiteX17" fmla="*/ 1202035 w 4960548"/>
                <a:gd name="connsiteY17" fmla="*/ 2851344 h 3526297"/>
                <a:gd name="connsiteX18" fmla="*/ 1362620 w 4960548"/>
                <a:gd name="connsiteY18" fmla="*/ 2974785 h 3526297"/>
                <a:gd name="connsiteX19" fmla="*/ 1721364 w 4960548"/>
                <a:gd name="connsiteY19" fmla="*/ 3170036 h 3526297"/>
                <a:gd name="connsiteX20" fmla="*/ 1922052 w 4960548"/>
                <a:gd name="connsiteY20" fmla="*/ 3225210 h 3526297"/>
                <a:gd name="connsiteX21" fmla="*/ 1973488 w 4960548"/>
                <a:gd name="connsiteY21" fmla="*/ 3234928 h 3526297"/>
                <a:gd name="connsiteX22" fmla="*/ 2025360 w 4960548"/>
                <a:gd name="connsiteY22" fmla="*/ 3243080 h 3526297"/>
                <a:gd name="connsiteX23" fmla="*/ 2130063 w 4960548"/>
                <a:gd name="connsiteY23" fmla="*/ 3254774 h 3526297"/>
                <a:gd name="connsiteX24" fmla="*/ 2182719 w 4960548"/>
                <a:gd name="connsiteY24" fmla="*/ 3258562 h 3526297"/>
                <a:gd name="connsiteX25" fmla="*/ 2235551 w 4960548"/>
                <a:gd name="connsiteY25" fmla="*/ 3261197 h 3526297"/>
                <a:gd name="connsiteX26" fmla="*/ 2288556 w 4960548"/>
                <a:gd name="connsiteY26" fmla="*/ 3262350 h 3526297"/>
                <a:gd name="connsiteX27" fmla="*/ 2341648 w 4960548"/>
                <a:gd name="connsiteY27" fmla="*/ 3262103 h 3526297"/>
                <a:gd name="connsiteX28" fmla="*/ 2368238 w 4960548"/>
                <a:gd name="connsiteY28" fmla="*/ 3261856 h 3526297"/>
                <a:gd name="connsiteX29" fmla="*/ 2393869 w 4960548"/>
                <a:gd name="connsiteY29" fmla="*/ 3260785 h 3526297"/>
                <a:gd name="connsiteX30" fmla="*/ 2419413 w 4960548"/>
                <a:gd name="connsiteY30" fmla="*/ 3259550 h 3526297"/>
                <a:gd name="connsiteX31" fmla="*/ 2444869 w 4960548"/>
                <a:gd name="connsiteY31" fmla="*/ 3257574 h 3526297"/>
                <a:gd name="connsiteX32" fmla="*/ 2545824 w 4960548"/>
                <a:gd name="connsiteY32" fmla="*/ 3245798 h 3526297"/>
                <a:gd name="connsiteX33" fmla="*/ 2930373 w 4960548"/>
                <a:gd name="connsiteY33" fmla="*/ 3126555 h 3526297"/>
                <a:gd name="connsiteX34" fmla="*/ 3285631 w 4960548"/>
                <a:gd name="connsiteY34" fmla="*/ 2917552 h 3526297"/>
                <a:gd name="connsiteX35" fmla="*/ 3371764 w 4960548"/>
                <a:gd name="connsiteY35" fmla="*/ 2856120 h 3526297"/>
                <a:gd name="connsiteX36" fmla="*/ 3457898 w 4960548"/>
                <a:gd name="connsiteY36" fmla="*/ 2792628 h 3526297"/>
                <a:gd name="connsiteX37" fmla="*/ 3632344 w 4960548"/>
                <a:gd name="connsiteY37" fmla="*/ 2660869 h 3526297"/>
                <a:gd name="connsiteX38" fmla="*/ 3990915 w 4960548"/>
                <a:gd name="connsiteY38" fmla="*/ 2405832 h 3526297"/>
                <a:gd name="connsiteX39" fmla="*/ 4324988 w 4960548"/>
                <a:gd name="connsiteY39" fmla="*/ 2152196 h 3526297"/>
                <a:gd name="connsiteX40" fmla="*/ 4592106 w 4960548"/>
                <a:gd name="connsiteY40" fmla="*/ 1861501 h 3526297"/>
                <a:gd name="connsiteX41" fmla="*/ 4683122 w 4960548"/>
                <a:gd name="connsiteY41" fmla="*/ 1692521 h 3526297"/>
                <a:gd name="connsiteX42" fmla="*/ 4738568 w 4960548"/>
                <a:gd name="connsiteY42" fmla="*/ 1507893 h 3526297"/>
                <a:gd name="connsiteX43" fmla="*/ 4753912 w 4960548"/>
                <a:gd name="connsiteY43" fmla="*/ 1411050 h 3526297"/>
                <a:gd name="connsiteX44" fmla="*/ 4756440 w 4960548"/>
                <a:gd name="connsiteY44" fmla="*/ 1386509 h 3526297"/>
                <a:gd name="connsiteX45" fmla="*/ 4758358 w 4960548"/>
                <a:gd name="connsiteY45" fmla="*/ 1361475 h 3526297"/>
                <a:gd name="connsiteX46" fmla="*/ 4761148 w 4960548"/>
                <a:gd name="connsiteY46" fmla="*/ 1309759 h 3526297"/>
                <a:gd name="connsiteX47" fmla="*/ 4756354 w 4960548"/>
                <a:gd name="connsiteY47" fmla="*/ 1102980 h 3526297"/>
                <a:gd name="connsiteX48" fmla="*/ 4725578 w 4960548"/>
                <a:gd name="connsiteY48" fmla="*/ 898753 h 3526297"/>
                <a:gd name="connsiteX49" fmla="*/ 4673358 w 4960548"/>
                <a:gd name="connsiteY49" fmla="*/ 699384 h 3526297"/>
                <a:gd name="connsiteX50" fmla="*/ 4538491 w 4960548"/>
                <a:gd name="connsiteY50" fmla="*/ 312754 h 3526297"/>
                <a:gd name="connsiteX51" fmla="*/ 4446604 w 4960548"/>
                <a:gd name="connsiteY51" fmla="*/ 129196 h 3526297"/>
                <a:gd name="connsiteX52" fmla="*/ 4419840 w 4960548"/>
                <a:gd name="connsiteY52" fmla="*/ 85222 h 3526297"/>
                <a:gd name="connsiteX53" fmla="*/ 4391680 w 4960548"/>
                <a:gd name="connsiteY53" fmla="*/ 42071 h 3526297"/>
                <a:gd name="connsiteX54" fmla="*/ 4361930 w 4960548"/>
                <a:gd name="connsiteY54" fmla="*/ 0 h 3526297"/>
                <a:gd name="connsiteX55" fmla="*/ 4588871 w 4960548"/>
                <a:gd name="connsiteY55" fmla="*/ 0 h 3526297"/>
                <a:gd name="connsiteX56" fmla="*/ 4613640 w 4960548"/>
                <a:gd name="connsiteY56" fmla="*/ 38859 h 3526297"/>
                <a:gd name="connsiteX57" fmla="*/ 4724445 w 4960548"/>
                <a:gd name="connsiteY57" fmla="*/ 234687 h 3526297"/>
                <a:gd name="connsiteX58" fmla="*/ 4876138 w 4960548"/>
                <a:gd name="connsiteY58" fmla="*/ 653022 h 3526297"/>
                <a:gd name="connsiteX59" fmla="*/ 4911707 w 4960548"/>
                <a:gd name="connsiteY59" fmla="*/ 870671 h 3526297"/>
                <a:gd name="connsiteX60" fmla="*/ 4934810 w 4960548"/>
                <a:gd name="connsiteY60" fmla="*/ 1088487 h 3526297"/>
                <a:gd name="connsiteX61" fmla="*/ 4953206 w 4960548"/>
                <a:gd name="connsiteY61" fmla="*/ 1306301 h 3526297"/>
                <a:gd name="connsiteX62" fmla="*/ 4956954 w 4960548"/>
                <a:gd name="connsiteY62" fmla="*/ 1360899 h 3526297"/>
                <a:gd name="connsiteX63" fmla="*/ 4958610 w 4960548"/>
                <a:gd name="connsiteY63" fmla="*/ 1388980 h 3526297"/>
                <a:gd name="connsiteX64" fmla="*/ 4959830 w 4960548"/>
                <a:gd name="connsiteY64" fmla="*/ 1417555 h 3526297"/>
                <a:gd name="connsiteX65" fmla="*/ 4958174 w 4960548"/>
                <a:gd name="connsiteY65" fmla="*/ 1532680 h 3526297"/>
                <a:gd name="connsiteX66" fmla="*/ 4834030 w 4960548"/>
                <a:gd name="connsiteY66" fmla="*/ 1984861 h 3526297"/>
                <a:gd name="connsiteX67" fmla="*/ 4558106 w 4960548"/>
                <a:gd name="connsiteY67" fmla="*/ 2368857 h 3526297"/>
                <a:gd name="connsiteX68" fmla="*/ 4389936 w 4960548"/>
                <a:gd name="connsiteY68" fmla="*/ 2528945 h 3526297"/>
                <a:gd name="connsiteX69" fmla="*/ 4214618 w 4960548"/>
                <a:gd name="connsiteY69" fmla="*/ 2674457 h 3526297"/>
                <a:gd name="connsiteX70" fmla="*/ 3858489 w 4960548"/>
                <a:gd name="connsiteY70" fmla="*/ 2936658 h 3526297"/>
                <a:gd name="connsiteX71" fmla="*/ 3768868 w 4960548"/>
                <a:gd name="connsiteY71" fmla="*/ 3000643 h 3526297"/>
                <a:gd name="connsiteX72" fmla="*/ 3676806 w 4960548"/>
                <a:gd name="connsiteY72" fmla="*/ 3065040 h 3526297"/>
                <a:gd name="connsiteX73" fmla="*/ 3582477 w 4960548"/>
                <a:gd name="connsiteY73" fmla="*/ 3128614 h 3526297"/>
                <a:gd name="connsiteX74" fmla="*/ 3485185 w 4960548"/>
                <a:gd name="connsiteY74" fmla="*/ 3190377 h 3526297"/>
                <a:gd name="connsiteX75" fmla="*/ 3280923 w 4960548"/>
                <a:gd name="connsiteY75" fmla="*/ 3306325 h 3526297"/>
                <a:gd name="connsiteX76" fmla="*/ 3061230 w 4960548"/>
                <a:gd name="connsiteY76" fmla="*/ 3404897 h 3526297"/>
                <a:gd name="connsiteX77" fmla="*/ 2583137 w 4960548"/>
                <a:gd name="connsiteY77" fmla="*/ 3518292 h 3526297"/>
                <a:gd name="connsiteX78" fmla="*/ 2460038 w 4960548"/>
                <a:gd name="connsiteY78" fmla="*/ 3525622 h 3526297"/>
                <a:gd name="connsiteX79" fmla="*/ 2429264 w 4960548"/>
                <a:gd name="connsiteY79" fmla="*/ 3526280 h 3526297"/>
                <a:gd name="connsiteX80" fmla="*/ 2398576 w 4960548"/>
                <a:gd name="connsiteY80" fmla="*/ 3526116 h 3526297"/>
                <a:gd name="connsiteX81" fmla="*/ 2367977 w 4960548"/>
                <a:gd name="connsiteY81" fmla="*/ 3525786 h 3526297"/>
                <a:gd name="connsiteX82" fmla="*/ 2338249 w 4960548"/>
                <a:gd name="connsiteY82" fmla="*/ 3524716 h 3526297"/>
                <a:gd name="connsiteX83" fmla="*/ 2100770 w 4960548"/>
                <a:gd name="connsiteY83" fmla="*/ 3506845 h 3526297"/>
                <a:gd name="connsiteX84" fmla="*/ 1864776 w 4960548"/>
                <a:gd name="connsiteY84" fmla="*/ 3467483 h 3526297"/>
                <a:gd name="connsiteX85" fmla="*/ 1632964 w 4960548"/>
                <a:gd name="connsiteY85" fmla="*/ 3405803 h 3526297"/>
                <a:gd name="connsiteX86" fmla="*/ 1189219 w 4960548"/>
                <a:gd name="connsiteY86" fmla="*/ 3220352 h 3526297"/>
                <a:gd name="connsiteX87" fmla="*/ 815305 w 4960548"/>
                <a:gd name="connsiteY87" fmla="*/ 2931634 h 3526297"/>
                <a:gd name="connsiteX88" fmla="*/ 663699 w 4960548"/>
                <a:gd name="connsiteY88" fmla="*/ 2757877 h 3526297"/>
                <a:gd name="connsiteX89" fmla="*/ 531274 w 4960548"/>
                <a:gd name="connsiteY89" fmla="*/ 2573907 h 3526297"/>
                <a:gd name="connsiteX90" fmla="*/ 500325 w 4960548"/>
                <a:gd name="connsiteY90" fmla="*/ 2527051 h 3526297"/>
                <a:gd name="connsiteX91" fmla="*/ 470771 w 4960548"/>
                <a:gd name="connsiteY91" fmla="*/ 2481594 h 3526297"/>
                <a:gd name="connsiteX92" fmla="*/ 412448 w 4960548"/>
                <a:gd name="connsiteY92" fmla="*/ 2393479 h 3526297"/>
                <a:gd name="connsiteX93" fmla="*/ 291616 w 4960548"/>
                <a:gd name="connsiteY93" fmla="*/ 2213464 h 3526297"/>
                <a:gd name="connsiteX94" fmla="*/ 173662 w 4960548"/>
                <a:gd name="connsiteY94" fmla="*/ 2023154 h 3526297"/>
                <a:gd name="connsiteX95" fmla="*/ 120483 w 4960548"/>
                <a:gd name="connsiteY95" fmla="*/ 1922276 h 3526297"/>
                <a:gd name="connsiteX96" fmla="*/ 75324 w 4960548"/>
                <a:gd name="connsiteY96" fmla="*/ 1816703 h 3526297"/>
                <a:gd name="connsiteX97" fmla="*/ 40713 w 4960548"/>
                <a:gd name="connsiteY97" fmla="*/ 1707179 h 3526297"/>
                <a:gd name="connsiteX98" fmla="*/ 27811 w 4960548"/>
                <a:gd name="connsiteY98" fmla="*/ 1651346 h 3526297"/>
                <a:gd name="connsiteX99" fmla="*/ 22144 w 4960548"/>
                <a:gd name="connsiteY99" fmla="*/ 1623346 h 3526297"/>
                <a:gd name="connsiteX100" fmla="*/ 17436 w 4960548"/>
                <a:gd name="connsiteY100" fmla="*/ 1595265 h 3526297"/>
                <a:gd name="connsiteX101" fmla="*/ 0 w 4960548"/>
                <a:gd name="connsiteY101" fmla="*/ 1370286 h 3526297"/>
                <a:gd name="connsiteX102" fmla="*/ 48385 w 4960548"/>
                <a:gd name="connsiteY102" fmla="*/ 931939 h 3526297"/>
                <a:gd name="connsiteX103" fmla="*/ 193801 w 4960548"/>
                <a:gd name="connsiteY103" fmla="*/ 511957 h 3526297"/>
                <a:gd name="connsiteX104" fmla="*/ 431660 w 4960548"/>
                <a:gd name="connsiteY104" fmla="*/ 131379 h 352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4960548" h="3526297">
                  <a:moveTo>
                    <a:pt x="542883" y="0"/>
                  </a:moveTo>
                  <a:lnTo>
                    <a:pt x="826658" y="0"/>
                  </a:lnTo>
                  <a:lnTo>
                    <a:pt x="730698" y="89329"/>
                  </a:lnTo>
                  <a:cubicBezTo>
                    <a:pt x="681528" y="139120"/>
                    <a:pt x="634626" y="190876"/>
                    <a:pt x="590295" y="244485"/>
                  </a:cubicBezTo>
                  <a:cubicBezTo>
                    <a:pt x="501458" y="351540"/>
                    <a:pt x="423083" y="466336"/>
                    <a:pt x="357524" y="587307"/>
                  </a:cubicBezTo>
                  <a:cubicBezTo>
                    <a:pt x="291965" y="708196"/>
                    <a:pt x="237391" y="834767"/>
                    <a:pt x="199554" y="966280"/>
                  </a:cubicBezTo>
                  <a:cubicBezTo>
                    <a:pt x="161632" y="1097463"/>
                    <a:pt x="142016" y="1233833"/>
                    <a:pt x="142104" y="1370286"/>
                  </a:cubicBezTo>
                  <a:cubicBezTo>
                    <a:pt x="142888" y="1437319"/>
                    <a:pt x="149862" y="1503858"/>
                    <a:pt x="166339" y="1568090"/>
                  </a:cubicBezTo>
                  <a:cubicBezTo>
                    <a:pt x="182555" y="1632405"/>
                    <a:pt x="207750" y="1693921"/>
                    <a:pt x="237914" y="1753129"/>
                  </a:cubicBezTo>
                  <a:cubicBezTo>
                    <a:pt x="253170" y="1782693"/>
                    <a:pt x="270084" y="1811680"/>
                    <a:pt x="287868" y="1840255"/>
                  </a:cubicBezTo>
                  <a:cubicBezTo>
                    <a:pt x="305914" y="1868748"/>
                    <a:pt x="325181" y="1896830"/>
                    <a:pt x="345232" y="1924581"/>
                  </a:cubicBezTo>
                  <a:cubicBezTo>
                    <a:pt x="385858" y="1979920"/>
                    <a:pt x="431017" y="2033612"/>
                    <a:pt x="477745" y="2087551"/>
                  </a:cubicBezTo>
                  <a:cubicBezTo>
                    <a:pt x="524474" y="2141573"/>
                    <a:pt x="573294" y="2195594"/>
                    <a:pt x="621156" y="2251756"/>
                  </a:cubicBezTo>
                  <a:cubicBezTo>
                    <a:pt x="645130" y="2279755"/>
                    <a:pt x="668843" y="2308412"/>
                    <a:pt x="692469" y="2337482"/>
                  </a:cubicBezTo>
                  <a:lnTo>
                    <a:pt x="726731" y="2379562"/>
                  </a:lnTo>
                  <a:cubicBezTo>
                    <a:pt x="737977" y="2392986"/>
                    <a:pt x="748700" y="2406738"/>
                    <a:pt x="760295" y="2419831"/>
                  </a:cubicBezTo>
                  <a:cubicBezTo>
                    <a:pt x="850788" y="2526392"/>
                    <a:pt x="948952" y="2624470"/>
                    <a:pt x="1048685" y="2717443"/>
                  </a:cubicBezTo>
                  <a:cubicBezTo>
                    <a:pt x="1098814" y="2763724"/>
                    <a:pt x="1149814" y="2808439"/>
                    <a:pt x="1202035" y="2851344"/>
                  </a:cubicBezTo>
                  <a:cubicBezTo>
                    <a:pt x="1254256" y="2894248"/>
                    <a:pt x="1307435" y="2935752"/>
                    <a:pt x="1362620" y="2974785"/>
                  </a:cubicBezTo>
                  <a:cubicBezTo>
                    <a:pt x="1472554" y="3053017"/>
                    <a:pt x="1591118" y="3122932"/>
                    <a:pt x="1721364" y="3170036"/>
                  </a:cubicBezTo>
                  <a:cubicBezTo>
                    <a:pt x="1786314" y="3193588"/>
                    <a:pt x="1853617" y="3211622"/>
                    <a:pt x="1922052" y="3225210"/>
                  </a:cubicBezTo>
                  <a:cubicBezTo>
                    <a:pt x="1939227" y="3228422"/>
                    <a:pt x="1956227" y="3232128"/>
                    <a:pt x="1973488" y="3234928"/>
                  </a:cubicBezTo>
                  <a:lnTo>
                    <a:pt x="2025360" y="3243080"/>
                  </a:lnTo>
                  <a:cubicBezTo>
                    <a:pt x="2060145" y="3247445"/>
                    <a:pt x="2094930" y="3252056"/>
                    <a:pt x="2130063" y="3254774"/>
                  </a:cubicBezTo>
                  <a:cubicBezTo>
                    <a:pt x="2147587" y="3256338"/>
                    <a:pt x="2165109" y="3257821"/>
                    <a:pt x="2182719" y="3258562"/>
                  </a:cubicBezTo>
                  <a:cubicBezTo>
                    <a:pt x="2200330" y="3259385"/>
                    <a:pt x="2217853" y="3260703"/>
                    <a:pt x="2235551" y="3261197"/>
                  </a:cubicBezTo>
                  <a:lnTo>
                    <a:pt x="2288556" y="3262350"/>
                  </a:lnTo>
                  <a:cubicBezTo>
                    <a:pt x="2306166" y="3262761"/>
                    <a:pt x="2323951" y="3262185"/>
                    <a:pt x="2341648" y="3262103"/>
                  </a:cubicBezTo>
                  <a:lnTo>
                    <a:pt x="2368238" y="3261856"/>
                  </a:lnTo>
                  <a:cubicBezTo>
                    <a:pt x="2376869" y="3261609"/>
                    <a:pt x="2385325" y="3261115"/>
                    <a:pt x="2393869" y="3260785"/>
                  </a:cubicBezTo>
                  <a:cubicBezTo>
                    <a:pt x="2402412" y="3260373"/>
                    <a:pt x="2410956" y="3260127"/>
                    <a:pt x="2419413" y="3259550"/>
                  </a:cubicBezTo>
                  <a:lnTo>
                    <a:pt x="2444869" y="3257574"/>
                  </a:lnTo>
                  <a:cubicBezTo>
                    <a:pt x="2478782" y="3255021"/>
                    <a:pt x="2512434" y="3250739"/>
                    <a:pt x="2545824" y="3245798"/>
                  </a:cubicBezTo>
                  <a:cubicBezTo>
                    <a:pt x="2679470" y="3224881"/>
                    <a:pt x="2807973" y="3183954"/>
                    <a:pt x="2930373" y="3126555"/>
                  </a:cubicBezTo>
                  <a:cubicBezTo>
                    <a:pt x="3053210" y="3069817"/>
                    <a:pt x="3170118" y="2997184"/>
                    <a:pt x="3285631" y="2917552"/>
                  </a:cubicBezTo>
                  <a:cubicBezTo>
                    <a:pt x="3314487" y="2897706"/>
                    <a:pt x="3343169" y="2876954"/>
                    <a:pt x="3371764" y="2856120"/>
                  </a:cubicBezTo>
                  <a:cubicBezTo>
                    <a:pt x="3400534" y="2835285"/>
                    <a:pt x="3429216" y="2814121"/>
                    <a:pt x="3457898" y="2792628"/>
                  </a:cubicBezTo>
                  <a:lnTo>
                    <a:pt x="3632344" y="2660869"/>
                  </a:lnTo>
                  <a:cubicBezTo>
                    <a:pt x="3752043" y="2571190"/>
                    <a:pt x="3872873" y="2487687"/>
                    <a:pt x="3990915" y="2405832"/>
                  </a:cubicBezTo>
                  <a:cubicBezTo>
                    <a:pt x="4108869" y="2323976"/>
                    <a:pt x="4222378" y="2241297"/>
                    <a:pt x="4324988" y="2152196"/>
                  </a:cubicBezTo>
                  <a:cubicBezTo>
                    <a:pt x="4427598" y="2063258"/>
                    <a:pt x="4520270" y="1968474"/>
                    <a:pt x="4592106" y="1861501"/>
                  </a:cubicBezTo>
                  <a:cubicBezTo>
                    <a:pt x="4628024" y="1808057"/>
                    <a:pt x="4658712" y="1751730"/>
                    <a:pt x="4683122" y="1692521"/>
                  </a:cubicBezTo>
                  <a:cubicBezTo>
                    <a:pt x="4707706" y="1633393"/>
                    <a:pt x="4725404" y="1571467"/>
                    <a:pt x="4738568" y="1507893"/>
                  </a:cubicBezTo>
                  <a:cubicBezTo>
                    <a:pt x="4745106" y="1476106"/>
                    <a:pt x="4750338" y="1443742"/>
                    <a:pt x="4753912" y="1411050"/>
                  </a:cubicBezTo>
                  <a:cubicBezTo>
                    <a:pt x="4754958" y="1402897"/>
                    <a:pt x="4755656" y="1394662"/>
                    <a:pt x="4756440" y="1386509"/>
                  </a:cubicBezTo>
                  <a:cubicBezTo>
                    <a:pt x="4757138" y="1378274"/>
                    <a:pt x="4758010" y="1370204"/>
                    <a:pt x="4758358" y="1361475"/>
                  </a:cubicBezTo>
                  <a:lnTo>
                    <a:pt x="4761148" y="1309759"/>
                  </a:lnTo>
                  <a:cubicBezTo>
                    <a:pt x="4763676" y="1240751"/>
                    <a:pt x="4762106" y="1171659"/>
                    <a:pt x="4756354" y="1102980"/>
                  </a:cubicBezTo>
                  <a:cubicBezTo>
                    <a:pt x="4750774" y="1034218"/>
                    <a:pt x="4740050" y="966033"/>
                    <a:pt x="4725578" y="898753"/>
                  </a:cubicBezTo>
                  <a:cubicBezTo>
                    <a:pt x="4710932" y="831473"/>
                    <a:pt x="4692624" y="765100"/>
                    <a:pt x="4673358" y="699384"/>
                  </a:cubicBezTo>
                  <a:cubicBezTo>
                    <a:pt x="4634912" y="568037"/>
                    <a:pt x="4592456" y="438419"/>
                    <a:pt x="4538491" y="312754"/>
                  </a:cubicBezTo>
                  <a:cubicBezTo>
                    <a:pt x="4511464" y="250003"/>
                    <a:pt x="4481301" y="188406"/>
                    <a:pt x="4446604" y="129196"/>
                  </a:cubicBezTo>
                  <a:cubicBezTo>
                    <a:pt x="4438147" y="114291"/>
                    <a:pt x="4428819" y="99798"/>
                    <a:pt x="4419840" y="85222"/>
                  </a:cubicBezTo>
                  <a:cubicBezTo>
                    <a:pt x="4410598" y="70728"/>
                    <a:pt x="4401008" y="56482"/>
                    <a:pt x="4391680" y="42071"/>
                  </a:cubicBezTo>
                  <a:lnTo>
                    <a:pt x="4361930" y="0"/>
                  </a:lnTo>
                  <a:lnTo>
                    <a:pt x="4588871" y="0"/>
                  </a:lnTo>
                  <a:lnTo>
                    <a:pt x="4613640" y="38859"/>
                  </a:lnTo>
                  <a:cubicBezTo>
                    <a:pt x="4653306" y="102762"/>
                    <a:pt x="4690706" y="167901"/>
                    <a:pt x="4724445" y="234687"/>
                  </a:cubicBezTo>
                  <a:cubicBezTo>
                    <a:pt x="4792096" y="368257"/>
                    <a:pt x="4844230" y="508828"/>
                    <a:pt x="4876138" y="653022"/>
                  </a:cubicBezTo>
                  <a:cubicBezTo>
                    <a:pt x="4892005" y="725161"/>
                    <a:pt x="4903077" y="797874"/>
                    <a:pt x="4911707" y="870671"/>
                  </a:cubicBezTo>
                  <a:cubicBezTo>
                    <a:pt x="4920513" y="943386"/>
                    <a:pt x="4927574" y="1016019"/>
                    <a:pt x="4934810" y="1088487"/>
                  </a:cubicBezTo>
                  <a:cubicBezTo>
                    <a:pt x="4941697" y="1161036"/>
                    <a:pt x="4947799" y="1233586"/>
                    <a:pt x="4953206" y="1306301"/>
                  </a:cubicBezTo>
                  <a:lnTo>
                    <a:pt x="4956954" y="1360899"/>
                  </a:lnTo>
                  <a:cubicBezTo>
                    <a:pt x="4957651" y="1369875"/>
                    <a:pt x="4958087" y="1379510"/>
                    <a:pt x="4958610" y="1388980"/>
                  </a:cubicBezTo>
                  <a:cubicBezTo>
                    <a:pt x="4959133" y="1398450"/>
                    <a:pt x="4959656" y="1408003"/>
                    <a:pt x="4959830" y="1417555"/>
                  </a:cubicBezTo>
                  <a:cubicBezTo>
                    <a:pt x="4961138" y="1455683"/>
                    <a:pt x="4960702" y="1494140"/>
                    <a:pt x="4958174" y="1532680"/>
                  </a:cubicBezTo>
                  <a:cubicBezTo>
                    <a:pt x="4948760" y="1686920"/>
                    <a:pt x="4904908" y="1842314"/>
                    <a:pt x="4834030" y="1984861"/>
                  </a:cubicBezTo>
                  <a:cubicBezTo>
                    <a:pt x="4763328" y="2127820"/>
                    <a:pt x="4665860" y="2256121"/>
                    <a:pt x="4558106" y="2368857"/>
                  </a:cubicBezTo>
                  <a:cubicBezTo>
                    <a:pt x="4504230" y="2425432"/>
                    <a:pt x="4447650" y="2478465"/>
                    <a:pt x="4389936" y="2528945"/>
                  </a:cubicBezTo>
                  <a:cubicBezTo>
                    <a:pt x="4332223" y="2579425"/>
                    <a:pt x="4273726" y="2628011"/>
                    <a:pt x="4214618" y="2674457"/>
                  </a:cubicBezTo>
                  <a:cubicBezTo>
                    <a:pt x="4096664" y="2767759"/>
                    <a:pt x="3976094" y="2852826"/>
                    <a:pt x="3858489" y="2936658"/>
                  </a:cubicBezTo>
                  <a:lnTo>
                    <a:pt x="3768868" y="3000643"/>
                  </a:lnTo>
                  <a:cubicBezTo>
                    <a:pt x="3738530" y="3022136"/>
                    <a:pt x="3707929" y="3043794"/>
                    <a:pt x="3676806" y="3065040"/>
                  </a:cubicBezTo>
                  <a:cubicBezTo>
                    <a:pt x="3645770" y="3086369"/>
                    <a:pt x="3614386" y="3107615"/>
                    <a:pt x="3582477" y="3128614"/>
                  </a:cubicBezTo>
                  <a:cubicBezTo>
                    <a:pt x="3550483" y="3149449"/>
                    <a:pt x="3518226" y="3170118"/>
                    <a:pt x="3485185" y="3190377"/>
                  </a:cubicBezTo>
                  <a:cubicBezTo>
                    <a:pt x="3419452" y="3230975"/>
                    <a:pt x="3351625" y="3270338"/>
                    <a:pt x="3280923" y="3306325"/>
                  </a:cubicBezTo>
                  <a:cubicBezTo>
                    <a:pt x="3210307" y="3342476"/>
                    <a:pt x="3137251" y="3376074"/>
                    <a:pt x="3061230" y="3404897"/>
                  </a:cubicBezTo>
                  <a:cubicBezTo>
                    <a:pt x="2909886" y="3463366"/>
                    <a:pt x="2747295" y="3502810"/>
                    <a:pt x="2583137" y="3518292"/>
                  </a:cubicBezTo>
                  <a:cubicBezTo>
                    <a:pt x="2542075" y="3521999"/>
                    <a:pt x="2501013" y="3524798"/>
                    <a:pt x="2460038" y="3525622"/>
                  </a:cubicBezTo>
                  <a:lnTo>
                    <a:pt x="2429264" y="3526280"/>
                  </a:lnTo>
                  <a:cubicBezTo>
                    <a:pt x="2419064" y="3526363"/>
                    <a:pt x="2408777" y="3526116"/>
                    <a:pt x="2398576" y="3526116"/>
                  </a:cubicBezTo>
                  <a:lnTo>
                    <a:pt x="2367977" y="3525786"/>
                  </a:lnTo>
                  <a:lnTo>
                    <a:pt x="2338249" y="3524716"/>
                  </a:lnTo>
                  <a:cubicBezTo>
                    <a:pt x="2259089" y="3522327"/>
                    <a:pt x="2179756" y="3516399"/>
                    <a:pt x="2100770" y="3506845"/>
                  </a:cubicBezTo>
                  <a:cubicBezTo>
                    <a:pt x="2021699" y="3497787"/>
                    <a:pt x="1942801" y="3484776"/>
                    <a:pt x="1864776" y="3467483"/>
                  </a:cubicBezTo>
                  <a:cubicBezTo>
                    <a:pt x="1786836" y="3450025"/>
                    <a:pt x="1709508" y="3429355"/>
                    <a:pt x="1632964" y="3405803"/>
                  </a:cubicBezTo>
                  <a:cubicBezTo>
                    <a:pt x="1480138" y="3358288"/>
                    <a:pt x="1329055" y="3299160"/>
                    <a:pt x="1189219" y="3220352"/>
                  </a:cubicBezTo>
                  <a:cubicBezTo>
                    <a:pt x="1049296" y="3141708"/>
                    <a:pt x="924367" y="3041982"/>
                    <a:pt x="815305" y="2931634"/>
                  </a:cubicBezTo>
                  <a:cubicBezTo>
                    <a:pt x="760469" y="2876542"/>
                    <a:pt x="710603" y="2817909"/>
                    <a:pt x="663699" y="2757877"/>
                  </a:cubicBezTo>
                  <a:cubicBezTo>
                    <a:pt x="617059" y="2697597"/>
                    <a:pt x="572684" y="2636411"/>
                    <a:pt x="531274" y="2573907"/>
                  </a:cubicBezTo>
                  <a:cubicBezTo>
                    <a:pt x="520638" y="2558426"/>
                    <a:pt x="510612" y="2542697"/>
                    <a:pt x="500325" y="2527051"/>
                  </a:cubicBezTo>
                  <a:lnTo>
                    <a:pt x="470771" y="2481594"/>
                  </a:lnTo>
                  <a:cubicBezTo>
                    <a:pt x="451853" y="2452195"/>
                    <a:pt x="432238" y="2423043"/>
                    <a:pt x="412448" y="2393479"/>
                  </a:cubicBezTo>
                  <a:lnTo>
                    <a:pt x="291616" y="2213464"/>
                  </a:lnTo>
                  <a:cubicBezTo>
                    <a:pt x="251078" y="2152113"/>
                    <a:pt x="211062" y="2088951"/>
                    <a:pt x="173662" y="2023154"/>
                  </a:cubicBezTo>
                  <a:cubicBezTo>
                    <a:pt x="155005" y="1990214"/>
                    <a:pt x="136960" y="1956697"/>
                    <a:pt x="120483" y="1922276"/>
                  </a:cubicBezTo>
                  <a:cubicBezTo>
                    <a:pt x="104093" y="1887771"/>
                    <a:pt x="88837" y="1852608"/>
                    <a:pt x="75324" y="1816703"/>
                  </a:cubicBezTo>
                  <a:cubicBezTo>
                    <a:pt x="62072" y="1780717"/>
                    <a:pt x="50303" y="1744235"/>
                    <a:pt x="40713" y="1707179"/>
                  </a:cubicBezTo>
                  <a:cubicBezTo>
                    <a:pt x="36180" y="1688650"/>
                    <a:pt x="31560" y="1670039"/>
                    <a:pt x="27811" y="1651346"/>
                  </a:cubicBezTo>
                  <a:lnTo>
                    <a:pt x="22144" y="1623346"/>
                  </a:lnTo>
                  <a:lnTo>
                    <a:pt x="17436" y="1595265"/>
                  </a:lnTo>
                  <a:cubicBezTo>
                    <a:pt x="5144" y="1520328"/>
                    <a:pt x="0" y="1444978"/>
                    <a:pt x="0" y="1370286"/>
                  </a:cubicBezTo>
                  <a:cubicBezTo>
                    <a:pt x="349" y="1223293"/>
                    <a:pt x="16652" y="1076299"/>
                    <a:pt x="48385" y="931939"/>
                  </a:cubicBezTo>
                  <a:cubicBezTo>
                    <a:pt x="80032" y="787663"/>
                    <a:pt x="128504" y="646187"/>
                    <a:pt x="193801" y="511957"/>
                  </a:cubicBezTo>
                  <a:cubicBezTo>
                    <a:pt x="259404" y="377727"/>
                    <a:pt x="339740" y="250559"/>
                    <a:pt x="431660" y="13137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EB03BE98-6C07-41CD-ACA9-5244A3DA10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213739 w 4934374"/>
                <a:gd name="connsiteY1" fmla="*/ 0 h 3484134"/>
                <a:gd name="connsiteX2" fmla="*/ 1150162 w 4934374"/>
                <a:gd name="connsiteY2" fmla="*/ 47028 h 3484134"/>
                <a:gd name="connsiteX3" fmla="*/ 626038 w 4934374"/>
                <a:gd name="connsiteY3" fmla="*/ 660944 h 3484134"/>
                <a:gd name="connsiteX4" fmla="*/ 435986 w 4934374"/>
                <a:gd name="connsiteY4" fmla="*/ 1375409 h 3484134"/>
                <a:gd name="connsiteX5" fmla="*/ 750530 w 4934374"/>
                <a:gd name="connsiteY5" fmla="*/ 2038817 h 3484134"/>
                <a:gd name="connsiteX6" fmla="*/ 909024 w 4934374"/>
                <a:gd name="connsiteY6" fmla="*/ 2249384 h 3484134"/>
                <a:gd name="connsiteX7" fmla="*/ 2396223 w 4934374"/>
                <a:gd name="connsiteY7" fmla="*/ 3072468 h 3484134"/>
                <a:gd name="connsiteX8" fmla="*/ 3525201 w 4934374"/>
                <a:gd name="connsiteY8" fmla="*/ 2566101 h 3484134"/>
                <a:gd name="connsiteX9" fmla="*/ 3662596 w 4934374"/>
                <a:gd name="connsiteY9" fmla="*/ 2465552 h 3484134"/>
                <a:gd name="connsiteX10" fmla="*/ 4287500 w 4934374"/>
                <a:gd name="connsiteY10" fmla="*/ 1939915 h 3484134"/>
                <a:gd name="connsiteX11" fmla="*/ 4498563 w 4934374"/>
                <a:gd name="connsiteY11" fmla="*/ 1375409 h 3484134"/>
                <a:gd name="connsiteX12" fmla="*/ 4132831 w 4934374"/>
                <a:gd name="connsiteY12" fmla="*/ 134540 h 3484134"/>
                <a:gd name="connsiteX13" fmla="*/ 4025590 w 4934374"/>
                <a:gd name="connsiteY13" fmla="*/ 0 h 3484134"/>
                <a:gd name="connsiteX14" fmla="*/ 4555675 w 4934374"/>
                <a:gd name="connsiteY14" fmla="*/ 0 h 3484134"/>
                <a:gd name="connsiteX15" fmla="*/ 4605933 w 4934374"/>
                <a:gd name="connsiteY15" fmla="*/ 77740 h 3484134"/>
                <a:gd name="connsiteX16" fmla="*/ 4934374 w 4934374"/>
                <a:gd name="connsiteY16" fmla="*/ 1375327 h 3484134"/>
                <a:gd name="connsiteX17" fmla="*/ 3793540 w 4934374"/>
                <a:gd name="connsiteY17" fmla="*/ 2890475 h 3484134"/>
                <a:gd name="connsiteX18" fmla="*/ 2396135 w 4934374"/>
                <a:gd name="connsiteY18" fmla="*/ 3484134 h 3484134"/>
                <a:gd name="connsiteX19" fmla="*/ 548273 w 4934374"/>
                <a:gd name="connsiteY19" fmla="*/ 2480458 h 3484134"/>
                <a:gd name="connsiteX20" fmla="*/ 0 w 4934374"/>
                <a:gd name="connsiteY20" fmla="*/ 1375327 h 3484134"/>
                <a:gd name="connsiteX21" fmla="*/ 512166 w 4934374"/>
                <a:gd name="connsiteY21"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934374" h="3484134">
                  <a:moveTo>
                    <a:pt x="585303" y="0"/>
                  </a:moveTo>
                  <a:lnTo>
                    <a:pt x="1213739" y="0"/>
                  </a:lnTo>
                  <a:lnTo>
                    <a:pt x="1150162" y="47028"/>
                  </a:lnTo>
                  <a:cubicBezTo>
                    <a:pt x="925762" y="228608"/>
                    <a:pt x="749397" y="435224"/>
                    <a:pt x="626038" y="660944"/>
                  </a:cubicBezTo>
                  <a:cubicBezTo>
                    <a:pt x="499976" y="891687"/>
                    <a:pt x="435986" y="1132066"/>
                    <a:pt x="435986" y="1375409"/>
                  </a:cubicBezTo>
                  <a:cubicBezTo>
                    <a:pt x="435986" y="1620481"/>
                    <a:pt x="538074" y="1763604"/>
                    <a:pt x="750530" y="2038817"/>
                  </a:cubicBezTo>
                  <a:cubicBezTo>
                    <a:pt x="801792" y="2105190"/>
                    <a:pt x="854797" y="2173870"/>
                    <a:pt x="909024" y="2249384"/>
                  </a:cubicBezTo>
                  <a:cubicBezTo>
                    <a:pt x="1323389" y="2826326"/>
                    <a:pt x="1768180" y="3072468"/>
                    <a:pt x="2396223" y="3072468"/>
                  </a:cubicBezTo>
                  <a:cubicBezTo>
                    <a:pt x="2808409" y="3072468"/>
                    <a:pt x="3110835" y="2871947"/>
                    <a:pt x="3525201" y="2566101"/>
                  </a:cubicBezTo>
                  <a:cubicBezTo>
                    <a:pt x="3571493" y="2531926"/>
                    <a:pt x="3617786" y="2498162"/>
                    <a:pt x="3662596" y="2465552"/>
                  </a:cubicBezTo>
                  <a:cubicBezTo>
                    <a:pt x="3905479" y="2288583"/>
                    <a:pt x="4134849" y="2121414"/>
                    <a:pt x="4287500" y="1939915"/>
                  </a:cubicBezTo>
                  <a:cubicBezTo>
                    <a:pt x="4433440" y="1766404"/>
                    <a:pt x="4498563" y="1592317"/>
                    <a:pt x="4498563" y="1375409"/>
                  </a:cubicBezTo>
                  <a:cubicBezTo>
                    <a:pt x="4498563" y="899696"/>
                    <a:pt x="4369741" y="465973"/>
                    <a:pt x="4132831" y="134540"/>
                  </a:cubicBezTo>
                  <a:lnTo>
                    <a:pt x="4025590"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D13CCE92-2C5E-48BC-9713-FBEEDBAE61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61928" y="0"/>
              <a:ext cx="4934374" cy="3484134"/>
            </a:xfrm>
            <a:custGeom>
              <a:avLst/>
              <a:gdLst>
                <a:gd name="connsiteX0" fmla="*/ 585303 w 4934374"/>
                <a:gd name="connsiteY0" fmla="*/ 0 h 3484134"/>
                <a:gd name="connsiteX1" fmla="*/ 1354934 w 4934374"/>
                <a:gd name="connsiteY1" fmla="*/ 0 h 3484134"/>
                <a:gd name="connsiteX2" fmla="*/ 1206830 w 4934374"/>
                <a:gd name="connsiteY2" fmla="*/ 109531 h 3484134"/>
                <a:gd name="connsiteX3" fmla="*/ 703453 w 4934374"/>
                <a:gd name="connsiteY3" fmla="*/ 698660 h 3484134"/>
                <a:gd name="connsiteX4" fmla="*/ 523079 w 4934374"/>
                <a:gd name="connsiteY4" fmla="*/ 1375409 h 3484134"/>
                <a:gd name="connsiteX5" fmla="*/ 820885 w 4934374"/>
                <a:gd name="connsiteY5" fmla="*/ 1990313 h 3484134"/>
                <a:gd name="connsiteX6" fmla="*/ 981122 w 4934374"/>
                <a:gd name="connsiteY6" fmla="*/ 2203186 h 3484134"/>
                <a:gd name="connsiteX7" fmla="*/ 1592426 w 4934374"/>
                <a:gd name="connsiteY7" fmla="*/ 2792645 h 3484134"/>
                <a:gd name="connsiteX8" fmla="*/ 2396135 w 4934374"/>
                <a:gd name="connsiteY8" fmla="*/ 2990119 h 3484134"/>
                <a:gd name="connsiteX9" fmla="*/ 2913112 w 4934374"/>
                <a:gd name="connsiteY9" fmla="*/ 2864371 h 3484134"/>
                <a:gd name="connsiteX10" fmla="*/ 3471411 w 4934374"/>
                <a:gd name="connsiteY10" fmla="*/ 2501292 h 3484134"/>
                <a:gd name="connsiteX11" fmla="*/ 3609242 w 4934374"/>
                <a:gd name="connsiteY11" fmla="*/ 2400414 h 3484134"/>
                <a:gd name="connsiteX12" fmla="*/ 4219151 w 4934374"/>
                <a:gd name="connsiteY12" fmla="*/ 1888693 h 3484134"/>
                <a:gd name="connsiteX13" fmla="*/ 4411296 w 4934374"/>
                <a:gd name="connsiteY13" fmla="*/ 1375409 h 3484134"/>
                <a:gd name="connsiteX14" fmla="*/ 3957874 w 4934374"/>
                <a:gd name="connsiteY14" fmla="*/ 51887 h 3484134"/>
                <a:gd name="connsiteX15" fmla="*/ 3906637 w 4934374"/>
                <a:gd name="connsiteY15" fmla="*/ 0 h 3484134"/>
                <a:gd name="connsiteX16" fmla="*/ 4555675 w 4934374"/>
                <a:gd name="connsiteY16" fmla="*/ 0 h 3484134"/>
                <a:gd name="connsiteX17" fmla="*/ 4605933 w 4934374"/>
                <a:gd name="connsiteY17" fmla="*/ 77740 h 3484134"/>
                <a:gd name="connsiteX18" fmla="*/ 4934374 w 4934374"/>
                <a:gd name="connsiteY18" fmla="*/ 1375327 h 3484134"/>
                <a:gd name="connsiteX19" fmla="*/ 3793540 w 4934374"/>
                <a:gd name="connsiteY19" fmla="*/ 2890475 h 3484134"/>
                <a:gd name="connsiteX20" fmla="*/ 2396135 w 4934374"/>
                <a:gd name="connsiteY20" fmla="*/ 3484134 h 3484134"/>
                <a:gd name="connsiteX21" fmla="*/ 548273 w 4934374"/>
                <a:gd name="connsiteY21" fmla="*/ 2480458 h 3484134"/>
                <a:gd name="connsiteX22" fmla="*/ 0 w 4934374"/>
                <a:gd name="connsiteY22" fmla="*/ 1375327 h 3484134"/>
                <a:gd name="connsiteX23" fmla="*/ 512166 w 4934374"/>
                <a:gd name="connsiteY23" fmla="*/ 77740 h 348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934374" h="3484134">
                  <a:moveTo>
                    <a:pt x="585303" y="0"/>
                  </a:moveTo>
                  <a:lnTo>
                    <a:pt x="1354934" y="0"/>
                  </a:lnTo>
                  <a:lnTo>
                    <a:pt x="1206830" y="109531"/>
                  </a:lnTo>
                  <a:cubicBezTo>
                    <a:pt x="994024" y="281725"/>
                    <a:pt x="820013" y="485457"/>
                    <a:pt x="703453" y="698660"/>
                  </a:cubicBezTo>
                  <a:cubicBezTo>
                    <a:pt x="583756" y="917627"/>
                    <a:pt x="523079" y="1145324"/>
                    <a:pt x="523079" y="1375409"/>
                  </a:cubicBezTo>
                  <a:cubicBezTo>
                    <a:pt x="523079" y="1595282"/>
                    <a:pt x="614356" y="1722842"/>
                    <a:pt x="820885" y="1990313"/>
                  </a:cubicBezTo>
                  <a:cubicBezTo>
                    <a:pt x="872582" y="2057263"/>
                    <a:pt x="926023" y="2126519"/>
                    <a:pt x="981122" y="2203186"/>
                  </a:cubicBezTo>
                  <a:cubicBezTo>
                    <a:pt x="1175968" y="2474445"/>
                    <a:pt x="1375871" y="2667309"/>
                    <a:pt x="1592426" y="2792645"/>
                  </a:cubicBezTo>
                  <a:cubicBezTo>
                    <a:pt x="1821970" y="2925557"/>
                    <a:pt x="2084904" y="2990119"/>
                    <a:pt x="2396135" y="2990119"/>
                  </a:cubicBezTo>
                  <a:cubicBezTo>
                    <a:pt x="2572762" y="2990119"/>
                    <a:pt x="2737009" y="2950179"/>
                    <a:pt x="2913112" y="2864371"/>
                  </a:cubicBezTo>
                  <a:cubicBezTo>
                    <a:pt x="3093922" y="2776257"/>
                    <a:pt x="3272903" y="2647792"/>
                    <a:pt x="3471411" y="2501292"/>
                  </a:cubicBezTo>
                  <a:cubicBezTo>
                    <a:pt x="3517964" y="2466952"/>
                    <a:pt x="3564344" y="2433106"/>
                    <a:pt x="3609242" y="2400414"/>
                  </a:cubicBezTo>
                  <a:cubicBezTo>
                    <a:pt x="3847766" y="2226574"/>
                    <a:pt x="4073038" y="2062368"/>
                    <a:pt x="4219151" y="1888693"/>
                  </a:cubicBezTo>
                  <a:cubicBezTo>
                    <a:pt x="4353844" y="1728606"/>
                    <a:pt x="4411296" y="1575106"/>
                    <a:pt x="4411296" y="1375409"/>
                  </a:cubicBezTo>
                  <a:cubicBezTo>
                    <a:pt x="4411296" y="851089"/>
                    <a:pt x="4250274" y="381038"/>
                    <a:pt x="3957874" y="51887"/>
                  </a:cubicBezTo>
                  <a:lnTo>
                    <a:pt x="3906637" y="0"/>
                  </a:lnTo>
                  <a:lnTo>
                    <a:pt x="4555675" y="0"/>
                  </a:lnTo>
                  <a:lnTo>
                    <a:pt x="4605933" y="77740"/>
                  </a:lnTo>
                  <a:cubicBezTo>
                    <a:pt x="4820335" y="448137"/>
                    <a:pt x="4934374" y="894662"/>
                    <a:pt x="4934374" y="1375327"/>
                  </a:cubicBezTo>
                  <a:cubicBezTo>
                    <a:pt x="4934374" y="2116884"/>
                    <a:pt x="4369100" y="2465635"/>
                    <a:pt x="3793540" y="2890475"/>
                  </a:cubicBezTo>
                  <a:cubicBezTo>
                    <a:pt x="3374293" y="3199945"/>
                    <a:pt x="2970389" y="3484134"/>
                    <a:pt x="2396135" y="3484134"/>
                  </a:cubicBezTo>
                  <a:cubicBezTo>
                    <a:pt x="1544564" y="3484134"/>
                    <a:pt x="991670" y="3097832"/>
                    <a:pt x="548273" y="2480458"/>
                  </a:cubicBezTo>
                  <a:cubicBezTo>
                    <a:pt x="282201" y="2110049"/>
                    <a:pt x="0" y="1856001"/>
                    <a:pt x="0" y="1375327"/>
                  </a:cubicBezTo>
                  <a:cubicBezTo>
                    <a:pt x="0" y="894662"/>
                    <a:pt x="195505" y="448137"/>
                    <a:pt x="512166" y="777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el 1">
            <a:extLst>
              <a:ext uri="{FF2B5EF4-FFF2-40B4-BE49-F238E27FC236}">
                <a16:creationId xmlns:a16="http://schemas.microsoft.com/office/drawing/2014/main" id="{07C28235-3630-14A7-680F-619E0885F840}"/>
              </a:ext>
            </a:extLst>
          </p:cNvPr>
          <p:cNvSpPr>
            <a:spLocks noGrp="1"/>
          </p:cNvSpPr>
          <p:nvPr>
            <p:ph type="title"/>
          </p:nvPr>
        </p:nvSpPr>
        <p:spPr>
          <a:xfrm>
            <a:off x="804672" y="802955"/>
            <a:ext cx="5145024" cy="1454051"/>
          </a:xfrm>
        </p:spPr>
        <p:txBody>
          <a:bodyPr anchor="b">
            <a:normAutofit/>
          </a:bodyPr>
          <a:lstStyle/>
          <a:p>
            <a:r>
              <a:rPr lang="de-CH" sz="3600" dirty="0">
                <a:solidFill>
                  <a:schemeClr val="tx2"/>
                </a:solidFill>
              </a:rPr>
              <a:t>Austausch &amp; Erwartungen</a:t>
            </a:r>
            <a:endParaRPr lang="de-DE" sz="3600" dirty="0">
              <a:solidFill>
                <a:schemeClr val="tx2"/>
              </a:solidFill>
            </a:endParaRPr>
          </a:p>
        </p:txBody>
      </p:sp>
      <p:pic>
        <p:nvPicPr>
          <p:cNvPr id="11" name="Grafik 10" descr="Fragen Silhouette">
            <a:extLst>
              <a:ext uri="{FF2B5EF4-FFF2-40B4-BE49-F238E27FC236}">
                <a16:creationId xmlns:a16="http://schemas.microsoft.com/office/drawing/2014/main" id="{94785FCF-0679-04E2-A11C-041366ED1B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651792" y="268595"/>
            <a:ext cx="1723494" cy="1723494"/>
          </a:xfrm>
          <a:prstGeom prst="rect">
            <a:avLst/>
          </a:prstGeom>
        </p:spPr>
      </p:pic>
      <p:pic>
        <p:nvPicPr>
          <p:cNvPr id="9" name="Grafik 8" descr="Fragezeichen mit einfarbiger Füllung">
            <a:extLst>
              <a:ext uri="{FF2B5EF4-FFF2-40B4-BE49-F238E27FC236}">
                <a16:creationId xmlns:a16="http://schemas.microsoft.com/office/drawing/2014/main" id="{BD969F62-B9F0-49DE-D4D2-94FDAB72E7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33727" y="3863170"/>
            <a:ext cx="1996361" cy="1996361"/>
          </a:xfrm>
          <a:prstGeom prst="rect">
            <a:avLst/>
          </a:prstGeom>
        </p:spPr>
      </p:pic>
      <p:sp>
        <p:nvSpPr>
          <p:cNvPr id="4" name="Datumsplatzhalter 3">
            <a:extLst>
              <a:ext uri="{FF2B5EF4-FFF2-40B4-BE49-F238E27FC236}">
                <a16:creationId xmlns:a16="http://schemas.microsoft.com/office/drawing/2014/main" id="{AC37F7B3-12D3-C032-71F2-90DD7703CE85}"/>
              </a:ext>
            </a:extLst>
          </p:cNvPr>
          <p:cNvSpPr>
            <a:spLocks noGrp="1"/>
          </p:cNvSpPr>
          <p:nvPr>
            <p:ph type="dt" sz="half" idx="10"/>
          </p:nvPr>
        </p:nvSpPr>
        <p:spPr>
          <a:xfrm>
            <a:off x="804672" y="6356350"/>
            <a:ext cx="2743200" cy="365125"/>
          </a:xfrm>
        </p:spPr>
        <p:txBody>
          <a:bodyPr>
            <a:normAutofit/>
          </a:bodyPr>
          <a:lstStyle/>
          <a:p>
            <a:pPr>
              <a:spcAft>
                <a:spcPts val="600"/>
              </a:spcAft>
            </a:pPr>
            <a:r>
              <a:rPr lang="de-DE"/>
              <a:t>05.11.2024</a:t>
            </a:r>
          </a:p>
        </p:txBody>
      </p:sp>
      <p:sp>
        <p:nvSpPr>
          <p:cNvPr id="5" name="Fußzeilenplatzhalter 4">
            <a:extLst>
              <a:ext uri="{FF2B5EF4-FFF2-40B4-BE49-F238E27FC236}">
                <a16:creationId xmlns:a16="http://schemas.microsoft.com/office/drawing/2014/main" id="{27C030DA-4377-01AB-68BE-2510D580CD3C}"/>
              </a:ext>
            </a:extLst>
          </p:cNvPr>
          <p:cNvSpPr>
            <a:spLocks noGrp="1"/>
          </p:cNvSpPr>
          <p:nvPr>
            <p:ph type="ftr" sz="quarter" idx="11"/>
          </p:nvPr>
        </p:nvSpPr>
        <p:spPr>
          <a:xfrm>
            <a:off x="4038600" y="6356350"/>
            <a:ext cx="4114800" cy="365125"/>
          </a:xfrm>
        </p:spPr>
        <p:txBody>
          <a:bodyPr>
            <a:normAutofit/>
          </a:bodyPr>
          <a:lstStyle/>
          <a:p>
            <a:pPr>
              <a:spcAft>
                <a:spcPts val="600"/>
              </a:spcAft>
            </a:pPr>
            <a:r>
              <a:rPr lang="de-DE"/>
              <a:t>Sozialkommission Thunstetten</a:t>
            </a:r>
          </a:p>
        </p:txBody>
      </p:sp>
      <p:sp>
        <p:nvSpPr>
          <p:cNvPr id="6" name="Foliennummernplatzhalter 5">
            <a:extLst>
              <a:ext uri="{FF2B5EF4-FFF2-40B4-BE49-F238E27FC236}">
                <a16:creationId xmlns:a16="http://schemas.microsoft.com/office/drawing/2014/main" id="{8A426D42-185E-FA3B-B442-816E4641C6E5}"/>
              </a:ext>
            </a:extLst>
          </p:cNvPr>
          <p:cNvSpPr>
            <a:spLocks noGrp="1"/>
          </p:cNvSpPr>
          <p:nvPr>
            <p:ph type="sldNum" sz="quarter" idx="12"/>
          </p:nvPr>
        </p:nvSpPr>
        <p:spPr>
          <a:xfrm>
            <a:off x="8610600" y="6356350"/>
            <a:ext cx="2743200" cy="365125"/>
          </a:xfrm>
        </p:spPr>
        <p:txBody>
          <a:bodyPr>
            <a:normAutofit/>
          </a:bodyPr>
          <a:lstStyle/>
          <a:p>
            <a:pPr>
              <a:spcAft>
                <a:spcPts val="600"/>
              </a:spcAft>
            </a:pPr>
            <a:fld id="{FE8276A3-3FA0-4D57-8501-6AF911820F83}" type="slidenum">
              <a:rPr lang="de-DE" smtClean="0"/>
              <a:pPr>
                <a:spcAft>
                  <a:spcPts val="600"/>
                </a:spcAft>
              </a:pPr>
              <a:t>10</a:t>
            </a:fld>
            <a:endParaRPr lang="de-DE"/>
          </a:p>
        </p:txBody>
      </p:sp>
    </p:spTree>
    <p:extLst>
      <p:ext uri="{BB962C8B-B14F-4D97-AF65-F5344CB8AC3E}">
        <p14:creationId xmlns:p14="http://schemas.microsoft.com/office/powerpoint/2010/main" val="2995790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27FFB0-88E6-EE7D-CCBC-04B58C89B8A1}"/>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3341FE7-6D7F-98BA-8D28-AAE7AA8D80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5219C4-82E1-649B-2A83-781F972B00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4A17A356-2A6A-2E4B-B642-0DA277D2DF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3863A8EB-E44E-4491-6938-ED5ED2787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CAE03ACA-1612-7CF1-54AE-2114D89B4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054E30B-CB67-1109-887C-BF8F635EDC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DD3650AA-7FF8-42FA-B289-DEFE151BD5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BAF04DBF-8AF9-06F5-0291-77E105234F31}"/>
              </a:ext>
            </a:extLst>
          </p:cNvPr>
          <p:cNvSpPr>
            <a:spLocks noGrp="1"/>
          </p:cNvSpPr>
          <p:nvPr>
            <p:ph type="title"/>
          </p:nvPr>
        </p:nvSpPr>
        <p:spPr>
          <a:xfrm>
            <a:off x="3027924" y="991261"/>
            <a:ext cx="5754696" cy="1837349"/>
          </a:xfrm>
        </p:spPr>
        <p:txBody>
          <a:bodyPr>
            <a:normAutofit/>
          </a:bodyPr>
          <a:lstStyle/>
          <a:p>
            <a:pPr algn="ctr">
              <a:lnSpc>
                <a:spcPct val="150000"/>
              </a:lnSpc>
            </a:pPr>
            <a:r>
              <a:rPr lang="de-CH" sz="3600" dirty="0">
                <a:solidFill>
                  <a:schemeClr val="tx2"/>
                </a:solidFill>
              </a:rPr>
              <a:t>Entlastungsangebote für Angehörige</a:t>
            </a:r>
            <a:endParaRPr lang="de-DE" sz="3600" dirty="0">
              <a:solidFill>
                <a:schemeClr val="tx2"/>
              </a:solidFill>
            </a:endParaRPr>
          </a:p>
        </p:txBody>
      </p:sp>
      <p:grpSp>
        <p:nvGrpSpPr>
          <p:cNvPr id="18" name="Group 17">
            <a:extLst>
              <a:ext uri="{FF2B5EF4-FFF2-40B4-BE49-F238E27FC236}">
                <a16:creationId xmlns:a16="http://schemas.microsoft.com/office/drawing/2014/main" id="{FD75873E-682E-00D9-D104-10E7A7DEE4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B99A1A81-F136-20F0-505D-05584E8E37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B0B15571-CBB7-4A0E-D151-AC15936B88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B8EC1E9A-AE04-588B-CCD6-CFA8D97F92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D94CE59D-5636-B2C4-6CAA-A33F558E96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umsplatzhalter 3">
            <a:extLst>
              <a:ext uri="{FF2B5EF4-FFF2-40B4-BE49-F238E27FC236}">
                <a16:creationId xmlns:a16="http://schemas.microsoft.com/office/drawing/2014/main" id="{0CCFE6C1-B966-86CB-33F6-8D04EC81AA80}"/>
              </a:ext>
            </a:extLst>
          </p:cNvPr>
          <p:cNvSpPr>
            <a:spLocks noGrp="1"/>
          </p:cNvSpPr>
          <p:nvPr>
            <p:ph type="dt" sz="half" idx="10"/>
          </p:nvPr>
        </p:nvSpPr>
        <p:spPr/>
        <p:txBody>
          <a:bodyPr/>
          <a:lstStyle/>
          <a:p>
            <a:r>
              <a:rPr lang="de-DE"/>
              <a:t>05.11.2024</a:t>
            </a:r>
          </a:p>
        </p:txBody>
      </p:sp>
      <p:sp>
        <p:nvSpPr>
          <p:cNvPr id="5" name="Fußzeilenplatzhalter 4">
            <a:extLst>
              <a:ext uri="{FF2B5EF4-FFF2-40B4-BE49-F238E27FC236}">
                <a16:creationId xmlns:a16="http://schemas.microsoft.com/office/drawing/2014/main" id="{A736EE01-9DE9-91CC-72EA-D7E10EC855F9}"/>
              </a:ext>
            </a:extLst>
          </p:cNvPr>
          <p:cNvSpPr>
            <a:spLocks noGrp="1"/>
          </p:cNvSpPr>
          <p:nvPr>
            <p:ph type="ftr" sz="quarter" idx="11"/>
          </p:nvPr>
        </p:nvSpPr>
        <p:spPr/>
        <p:txBody>
          <a:bodyPr/>
          <a:lstStyle/>
          <a:p>
            <a:r>
              <a:rPr lang="de-DE"/>
              <a:t>Sozialkommission Thunstetten</a:t>
            </a:r>
          </a:p>
        </p:txBody>
      </p:sp>
      <p:sp>
        <p:nvSpPr>
          <p:cNvPr id="6" name="Foliennummernplatzhalter 5">
            <a:extLst>
              <a:ext uri="{FF2B5EF4-FFF2-40B4-BE49-F238E27FC236}">
                <a16:creationId xmlns:a16="http://schemas.microsoft.com/office/drawing/2014/main" id="{8DB0C9C5-D695-FF38-47C6-82C18CF986DA}"/>
              </a:ext>
            </a:extLst>
          </p:cNvPr>
          <p:cNvSpPr>
            <a:spLocks noGrp="1"/>
          </p:cNvSpPr>
          <p:nvPr>
            <p:ph type="sldNum" sz="quarter" idx="12"/>
          </p:nvPr>
        </p:nvSpPr>
        <p:spPr/>
        <p:txBody>
          <a:bodyPr/>
          <a:lstStyle/>
          <a:p>
            <a:fld id="{FE8276A3-3FA0-4D57-8501-6AF911820F83}" type="slidenum">
              <a:rPr lang="de-DE" smtClean="0"/>
              <a:t>11</a:t>
            </a:fld>
            <a:endParaRPr lang="de-DE"/>
          </a:p>
        </p:txBody>
      </p:sp>
      <p:sp>
        <p:nvSpPr>
          <p:cNvPr id="7" name="Inhaltsplatzhalter 6">
            <a:extLst>
              <a:ext uri="{FF2B5EF4-FFF2-40B4-BE49-F238E27FC236}">
                <a16:creationId xmlns:a16="http://schemas.microsoft.com/office/drawing/2014/main" id="{F1037F37-ADB0-FAC0-7C34-2520DC3EC3E7}"/>
              </a:ext>
            </a:extLst>
          </p:cNvPr>
          <p:cNvSpPr>
            <a:spLocks noGrp="1"/>
          </p:cNvSpPr>
          <p:nvPr>
            <p:ph idx="1"/>
          </p:nvPr>
        </p:nvSpPr>
        <p:spPr>
          <a:xfrm>
            <a:off x="838200" y="4158985"/>
            <a:ext cx="10515600" cy="2017977"/>
          </a:xfrm>
        </p:spPr>
        <p:txBody>
          <a:bodyPr/>
          <a:lstStyle/>
          <a:p>
            <a:pPr marL="0" indent="0" algn="ctr">
              <a:buNone/>
            </a:pPr>
            <a:r>
              <a:rPr lang="de-CH" dirty="0"/>
              <a:t>Sind Sie bereit auch Hilfe anzunehmen?</a:t>
            </a:r>
          </a:p>
        </p:txBody>
      </p:sp>
    </p:spTree>
    <p:extLst>
      <p:ext uri="{BB962C8B-B14F-4D97-AF65-F5344CB8AC3E}">
        <p14:creationId xmlns:p14="http://schemas.microsoft.com/office/powerpoint/2010/main" val="1407023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F39D7-9E0E-7331-615E-30C11CA8B37D}"/>
            </a:ext>
          </a:extLst>
        </p:cNvPr>
        <p:cNvGrpSpPr/>
        <p:nvPr/>
      </p:nvGrpSpPr>
      <p:grpSpPr>
        <a:xfrm>
          <a:off x="0" y="0"/>
          <a:ext cx="0" cy="0"/>
          <a:chOff x="0" y="0"/>
          <a:chExt cx="0" cy="0"/>
        </a:xfrm>
      </p:grpSpPr>
      <p:sp>
        <p:nvSpPr>
          <p:cNvPr id="7" name="Titel 1">
            <a:extLst>
              <a:ext uri="{FF2B5EF4-FFF2-40B4-BE49-F238E27FC236}">
                <a16:creationId xmlns:a16="http://schemas.microsoft.com/office/drawing/2014/main" id="{7A84E235-4996-5F02-FF01-6BDA259174C2}"/>
              </a:ext>
            </a:extLst>
          </p:cNvPr>
          <p:cNvSpPr>
            <a:spLocks noGrp="1"/>
          </p:cNvSpPr>
          <p:nvPr>
            <p:ph type="title"/>
          </p:nvPr>
        </p:nvSpPr>
        <p:spPr>
          <a:xfrm>
            <a:off x="804672" y="802955"/>
            <a:ext cx="5145024" cy="1454051"/>
          </a:xfrm>
        </p:spPr>
        <p:txBody>
          <a:bodyPr anchor="b">
            <a:normAutofit/>
          </a:bodyPr>
          <a:lstStyle/>
          <a:p>
            <a:r>
              <a:rPr lang="de-CH" sz="3600" dirty="0">
                <a:solidFill>
                  <a:schemeClr val="tx2"/>
                </a:solidFill>
              </a:rPr>
              <a:t>Entlastungdienst Bern</a:t>
            </a:r>
            <a:endParaRPr lang="de-DE" sz="3600" dirty="0">
              <a:solidFill>
                <a:schemeClr val="tx2"/>
              </a:solidFill>
            </a:endParaRPr>
          </a:p>
        </p:txBody>
      </p:sp>
      <p:sp>
        <p:nvSpPr>
          <p:cNvPr id="3" name="Inhaltsplatzhalter 2">
            <a:extLst>
              <a:ext uri="{FF2B5EF4-FFF2-40B4-BE49-F238E27FC236}">
                <a16:creationId xmlns:a16="http://schemas.microsoft.com/office/drawing/2014/main" id="{6DAC0AAD-A739-727E-D361-4422A996406B}"/>
              </a:ext>
            </a:extLst>
          </p:cNvPr>
          <p:cNvSpPr>
            <a:spLocks noGrp="1"/>
          </p:cNvSpPr>
          <p:nvPr>
            <p:ph idx="1"/>
          </p:nvPr>
        </p:nvSpPr>
        <p:spPr>
          <a:xfrm>
            <a:off x="804672" y="2421682"/>
            <a:ext cx="8885428" cy="3639289"/>
          </a:xfrm>
        </p:spPr>
        <p:txBody>
          <a:bodyPr anchor="ctr">
            <a:noAutofit/>
          </a:bodyPr>
          <a:lstStyle/>
          <a:p>
            <a:pPr>
              <a:buFontTx/>
              <a:buChar char="-"/>
            </a:pPr>
            <a:r>
              <a:rPr lang="de-CH" sz="2400" i="1" dirty="0">
                <a:solidFill>
                  <a:schemeClr val="tx2"/>
                </a:solidFill>
              </a:rPr>
              <a:t>Regelmässige Entlastung bei der Betreuung durch eine Person</a:t>
            </a:r>
          </a:p>
          <a:p>
            <a:pPr>
              <a:buFontTx/>
              <a:buChar char="-"/>
            </a:pPr>
            <a:r>
              <a:rPr lang="de-CH" sz="2400" i="1" dirty="0">
                <a:solidFill>
                  <a:schemeClr val="tx2"/>
                </a:solidFill>
              </a:rPr>
              <a:t>Immer dieselbe Person</a:t>
            </a:r>
          </a:p>
          <a:p>
            <a:pPr>
              <a:buFontTx/>
              <a:buChar char="-"/>
            </a:pPr>
            <a:r>
              <a:rPr lang="de-CH" sz="2400" i="1" dirty="0">
                <a:hlinkClick r:id="rId2"/>
              </a:rPr>
              <a:t>Link: https://www.entlastungsdienst.ch/bern</a:t>
            </a:r>
            <a:endParaRPr lang="de-CH" sz="3600" i="1" dirty="0">
              <a:solidFill>
                <a:schemeClr val="tx2"/>
              </a:solidFill>
            </a:endParaRPr>
          </a:p>
          <a:p>
            <a:pPr>
              <a:buFontTx/>
              <a:buChar char="-"/>
            </a:pPr>
            <a:endParaRPr lang="de-CH" sz="1800" i="1" dirty="0">
              <a:solidFill>
                <a:schemeClr val="tx2"/>
              </a:solidFill>
            </a:endParaRPr>
          </a:p>
          <a:p>
            <a:endParaRPr lang="de-DE" sz="1800" dirty="0">
              <a:solidFill>
                <a:schemeClr val="tx2"/>
              </a:solidFill>
            </a:endParaRPr>
          </a:p>
        </p:txBody>
      </p:sp>
      <p:sp>
        <p:nvSpPr>
          <p:cNvPr id="4" name="Datumsplatzhalter 3">
            <a:extLst>
              <a:ext uri="{FF2B5EF4-FFF2-40B4-BE49-F238E27FC236}">
                <a16:creationId xmlns:a16="http://schemas.microsoft.com/office/drawing/2014/main" id="{0E257134-5EBB-A947-83EA-71BD75EF21B8}"/>
              </a:ext>
            </a:extLst>
          </p:cNvPr>
          <p:cNvSpPr>
            <a:spLocks noGrp="1"/>
          </p:cNvSpPr>
          <p:nvPr>
            <p:ph type="dt" sz="half" idx="10"/>
          </p:nvPr>
        </p:nvSpPr>
        <p:spPr>
          <a:xfrm>
            <a:off x="804672" y="6356350"/>
            <a:ext cx="2743200" cy="365125"/>
          </a:xfrm>
        </p:spPr>
        <p:txBody>
          <a:bodyPr>
            <a:normAutofit/>
          </a:bodyPr>
          <a:lstStyle/>
          <a:p>
            <a:pPr>
              <a:spcAft>
                <a:spcPts val="600"/>
              </a:spcAft>
            </a:pPr>
            <a:r>
              <a:rPr lang="de-DE"/>
              <a:t>05.11.2024</a:t>
            </a:r>
          </a:p>
        </p:txBody>
      </p:sp>
      <p:sp>
        <p:nvSpPr>
          <p:cNvPr id="5" name="Fußzeilenplatzhalter 4">
            <a:extLst>
              <a:ext uri="{FF2B5EF4-FFF2-40B4-BE49-F238E27FC236}">
                <a16:creationId xmlns:a16="http://schemas.microsoft.com/office/drawing/2014/main" id="{78B269F1-8CE1-BD63-D886-931656A43D1D}"/>
              </a:ext>
            </a:extLst>
          </p:cNvPr>
          <p:cNvSpPr>
            <a:spLocks noGrp="1"/>
          </p:cNvSpPr>
          <p:nvPr>
            <p:ph type="ftr" sz="quarter" idx="11"/>
          </p:nvPr>
        </p:nvSpPr>
        <p:spPr>
          <a:xfrm>
            <a:off x="4038600" y="6356350"/>
            <a:ext cx="4114800" cy="365125"/>
          </a:xfrm>
        </p:spPr>
        <p:txBody>
          <a:bodyPr>
            <a:normAutofit/>
          </a:bodyPr>
          <a:lstStyle/>
          <a:p>
            <a:pPr>
              <a:spcAft>
                <a:spcPts val="600"/>
              </a:spcAft>
            </a:pPr>
            <a:r>
              <a:rPr lang="de-DE"/>
              <a:t>Sozialkommission Thunstetten</a:t>
            </a:r>
          </a:p>
        </p:txBody>
      </p:sp>
      <p:sp>
        <p:nvSpPr>
          <p:cNvPr id="6" name="Foliennummernplatzhalter 5">
            <a:extLst>
              <a:ext uri="{FF2B5EF4-FFF2-40B4-BE49-F238E27FC236}">
                <a16:creationId xmlns:a16="http://schemas.microsoft.com/office/drawing/2014/main" id="{B9924D8A-F201-81C3-CF53-04BDBD5BE4DA}"/>
              </a:ext>
            </a:extLst>
          </p:cNvPr>
          <p:cNvSpPr>
            <a:spLocks noGrp="1"/>
          </p:cNvSpPr>
          <p:nvPr>
            <p:ph type="sldNum" sz="quarter" idx="12"/>
          </p:nvPr>
        </p:nvSpPr>
        <p:spPr>
          <a:xfrm>
            <a:off x="8610600" y="6356350"/>
            <a:ext cx="2743200" cy="365125"/>
          </a:xfrm>
        </p:spPr>
        <p:txBody>
          <a:bodyPr>
            <a:normAutofit/>
          </a:bodyPr>
          <a:lstStyle/>
          <a:p>
            <a:pPr>
              <a:spcAft>
                <a:spcPts val="600"/>
              </a:spcAft>
            </a:pPr>
            <a:fld id="{FE8276A3-3FA0-4D57-8501-6AF911820F83}" type="slidenum">
              <a:rPr lang="de-DE" smtClean="0"/>
              <a:pPr>
                <a:spcAft>
                  <a:spcPts val="600"/>
                </a:spcAft>
              </a:pPr>
              <a:t>12</a:t>
            </a:fld>
            <a:endParaRPr lang="de-DE"/>
          </a:p>
        </p:txBody>
      </p:sp>
    </p:spTree>
    <p:extLst>
      <p:ext uri="{BB962C8B-B14F-4D97-AF65-F5344CB8AC3E}">
        <p14:creationId xmlns:p14="http://schemas.microsoft.com/office/powerpoint/2010/main" val="2353526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9012BC-D5DB-CC3B-E7D9-AD4D4A33FCC0}"/>
            </a:ext>
          </a:extLst>
        </p:cNvPr>
        <p:cNvGrpSpPr/>
        <p:nvPr/>
      </p:nvGrpSpPr>
      <p:grpSpPr>
        <a:xfrm>
          <a:off x="0" y="0"/>
          <a:ext cx="0" cy="0"/>
          <a:chOff x="0" y="0"/>
          <a:chExt cx="0" cy="0"/>
        </a:xfrm>
      </p:grpSpPr>
      <p:sp>
        <p:nvSpPr>
          <p:cNvPr id="7" name="Titel 1">
            <a:extLst>
              <a:ext uri="{FF2B5EF4-FFF2-40B4-BE49-F238E27FC236}">
                <a16:creationId xmlns:a16="http://schemas.microsoft.com/office/drawing/2014/main" id="{AD40B8AE-294D-7E34-27C9-9AAC4A7C2D97}"/>
              </a:ext>
            </a:extLst>
          </p:cNvPr>
          <p:cNvSpPr>
            <a:spLocks noGrp="1"/>
          </p:cNvSpPr>
          <p:nvPr>
            <p:ph type="title"/>
          </p:nvPr>
        </p:nvSpPr>
        <p:spPr>
          <a:xfrm>
            <a:off x="804672" y="802955"/>
            <a:ext cx="5145024" cy="1454051"/>
          </a:xfrm>
        </p:spPr>
        <p:txBody>
          <a:bodyPr anchor="b">
            <a:normAutofit/>
          </a:bodyPr>
          <a:lstStyle/>
          <a:p>
            <a:r>
              <a:rPr lang="de-CH" sz="3600" dirty="0">
                <a:solidFill>
                  <a:schemeClr val="tx2"/>
                </a:solidFill>
              </a:rPr>
              <a:t>Psychische Gesundheit</a:t>
            </a:r>
            <a:endParaRPr lang="de-DE" sz="3600" dirty="0">
              <a:solidFill>
                <a:schemeClr val="tx2"/>
              </a:solidFill>
            </a:endParaRPr>
          </a:p>
        </p:txBody>
      </p:sp>
      <p:sp>
        <p:nvSpPr>
          <p:cNvPr id="3" name="Inhaltsplatzhalter 2">
            <a:extLst>
              <a:ext uri="{FF2B5EF4-FFF2-40B4-BE49-F238E27FC236}">
                <a16:creationId xmlns:a16="http://schemas.microsoft.com/office/drawing/2014/main" id="{3E314CDF-E4BA-C097-018D-C8098ED29E4E}"/>
              </a:ext>
            </a:extLst>
          </p:cNvPr>
          <p:cNvSpPr>
            <a:spLocks noGrp="1"/>
          </p:cNvSpPr>
          <p:nvPr>
            <p:ph idx="1"/>
          </p:nvPr>
        </p:nvSpPr>
        <p:spPr>
          <a:xfrm>
            <a:off x="804672" y="2421682"/>
            <a:ext cx="7653528" cy="3639289"/>
          </a:xfrm>
        </p:spPr>
        <p:txBody>
          <a:bodyPr anchor="ctr">
            <a:noAutofit/>
          </a:bodyPr>
          <a:lstStyle/>
          <a:p>
            <a:pPr marL="0" indent="0">
              <a:buNone/>
            </a:pPr>
            <a:r>
              <a:rPr lang="de-CH" sz="2400" i="1" dirty="0">
                <a:solidFill>
                  <a:schemeClr val="tx2"/>
                </a:solidFill>
              </a:rPr>
              <a:t>Informationen holen, wenn es einem nicht so gut geht:</a:t>
            </a:r>
          </a:p>
          <a:p>
            <a:pPr>
              <a:buFontTx/>
              <a:buChar char="-"/>
            </a:pPr>
            <a:r>
              <a:rPr lang="de-CH" sz="2400" i="1" dirty="0">
                <a:solidFill>
                  <a:schemeClr val="tx2"/>
                </a:solidFill>
                <a:hlinkClick r:id="rId2"/>
              </a:rPr>
              <a:t>www.wie-gehts-dir.ch</a:t>
            </a:r>
            <a:r>
              <a:rPr lang="de-CH" sz="2400" i="1" dirty="0">
                <a:solidFill>
                  <a:schemeClr val="tx2"/>
                </a:solidFill>
              </a:rPr>
              <a:t> </a:t>
            </a:r>
          </a:p>
          <a:p>
            <a:pPr>
              <a:buFontTx/>
              <a:buChar char="-"/>
            </a:pPr>
            <a:r>
              <a:rPr lang="de-CH" sz="2400" i="1" dirty="0">
                <a:solidFill>
                  <a:schemeClr val="tx2"/>
                </a:solidFill>
                <a:hlinkClick r:id="rId3"/>
              </a:rPr>
              <a:t>www.psy.ch</a:t>
            </a:r>
            <a:r>
              <a:rPr lang="de-CH" sz="2400" i="1" dirty="0">
                <a:solidFill>
                  <a:schemeClr val="tx2"/>
                </a:solidFill>
              </a:rPr>
              <a:t> </a:t>
            </a:r>
          </a:p>
          <a:p>
            <a:pPr>
              <a:buFontTx/>
              <a:buChar char="-"/>
            </a:pPr>
            <a:r>
              <a:rPr lang="de-CH" sz="2400" i="1" dirty="0">
                <a:solidFill>
                  <a:schemeClr val="tx2"/>
                </a:solidFill>
                <a:hlinkClick r:id="rId4"/>
              </a:rPr>
              <a:t>www.dureschnufe.ch</a:t>
            </a:r>
            <a:r>
              <a:rPr lang="de-CH" sz="2400" i="1" dirty="0">
                <a:solidFill>
                  <a:schemeClr val="tx2"/>
                </a:solidFill>
              </a:rPr>
              <a:t> </a:t>
            </a:r>
          </a:p>
          <a:p>
            <a:pPr>
              <a:buFontTx/>
              <a:buChar char="-"/>
            </a:pPr>
            <a:endParaRPr lang="de-CH" sz="1800" i="1" dirty="0">
              <a:solidFill>
                <a:schemeClr val="tx2"/>
              </a:solidFill>
            </a:endParaRPr>
          </a:p>
          <a:p>
            <a:endParaRPr lang="de-DE" sz="1800" dirty="0">
              <a:solidFill>
                <a:schemeClr val="tx2"/>
              </a:solidFill>
            </a:endParaRPr>
          </a:p>
        </p:txBody>
      </p:sp>
      <p:sp>
        <p:nvSpPr>
          <p:cNvPr id="4" name="Datumsplatzhalter 3">
            <a:extLst>
              <a:ext uri="{FF2B5EF4-FFF2-40B4-BE49-F238E27FC236}">
                <a16:creationId xmlns:a16="http://schemas.microsoft.com/office/drawing/2014/main" id="{AD1AD2A6-AA11-6BD0-C037-B54498FD2955}"/>
              </a:ext>
            </a:extLst>
          </p:cNvPr>
          <p:cNvSpPr>
            <a:spLocks noGrp="1"/>
          </p:cNvSpPr>
          <p:nvPr>
            <p:ph type="dt" sz="half" idx="10"/>
          </p:nvPr>
        </p:nvSpPr>
        <p:spPr>
          <a:xfrm>
            <a:off x="804672" y="6356350"/>
            <a:ext cx="2743200" cy="365125"/>
          </a:xfrm>
        </p:spPr>
        <p:txBody>
          <a:bodyPr>
            <a:normAutofit/>
          </a:bodyPr>
          <a:lstStyle/>
          <a:p>
            <a:pPr>
              <a:spcAft>
                <a:spcPts val="600"/>
              </a:spcAft>
            </a:pPr>
            <a:r>
              <a:rPr lang="de-DE"/>
              <a:t>05.11.2024</a:t>
            </a:r>
          </a:p>
        </p:txBody>
      </p:sp>
      <p:sp>
        <p:nvSpPr>
          <p:cNvPr id="5" name="Fußzeilenplatzhalter 4">
            <a:extLst>
              <a:ext uri="{FF2B5EF4-FFF2-40B4-BE49-F238E27FC236}">
                <a16:creationId xmlns:a16="http://schemas.microsoft.com/office/drawing/2014/main" id="{F9591EA7-573F-5146-1C02-461CD9EBDBA4}"/>
              </a:ext>
            </a:extLst>
          </p:cNvPr>
          <p:cNvSpPr>
            <a:spLocks noGrp="1"/>
          </p:cNvSpPr>
          <p:nvPr>
            <p:ph type="ftr" sz="quarter" idx="11"/>
          </p:nvPr>
        </p:nvSpPr>
        <p:spPr>
          <a:xfrm>
            <a:off x="4038600" y="6356350"/>
            <a:ext cx="4114800" cy="365125"/>
          </a:xfrm>
        </p:spPr>
        <p:txBody>
          <a:bodyPr>
            <a:normAutofit/>
          </a:bodyPr>
          <a:lstStyle/>
          <a:p>
            <a:pPr>
              <a:spcAft>
                <a:spcPts val="600"/>
              </a:spcAft>
            </a:pPr>
            <a:r>
              <a:rPr lang="de-DE"/>
              <a:t>Sozialkommission Thunstetten</a:t>
            </a:r>
          </a:p>
        </p:txBody>
      </p:sp>
      <p:sp>
        <p:nvSpPr>
          <p:cNvPr id="6" name="Foliennummernplatzhalter 5">
            <a:extLst>
              <a:ext uri="{FF2B5EF4-FFF2-40B4-BE49-F238E27FC236}">
                <a16:creationId xmlns:a16="http://schemas.microsoft.com/office/drawing/2014/main" id="{3AC1F529-4E63-0D4B-EF85-F23756FEC697}"/>
              </a:ext>
            </a:extLst>
          </p:cNvPr>
          <p:cNvSpPr>
            <a:spLocks noGrp="1"/>
          </p:cNvSpPr>
          <p:nvPr>
            <p:ph type="sldNum" sz="quarter" idx="12"/>
          </p:nvPr>
        </p:nvSpPr>
        <p:spPr>
          <a:xfrm>
            <a:off x="8610600" y="6356350"/>
            <a:ext cx="2743200" cy="365125"/>
          </a:xfrm>
        </p:spPr>
        <p:txBody>
          <a:bodyPr>
            <a:normAutofit/>
          </a:bodyPr>
          <a:lstStyle/>
          <a:p>
            <a:pPr>
              <a:spcAft>
                <a:spcPts val="600"/>
              </a:spcAft>
            </a:pPr>
            <a:fld id="{FE8276A3-3FA0-4D57-8501-6AF911820F83}" type="slidenum">
              <a:rPr lang="de-DE" smtClean="0"/>
              <a:pPr>
                <a:spcAft>
                  <a:spcPts val="600"/>
                </a:spcAft>
              </a:pPr>
              <a:t>13</a:t>
            </a:fld>
            <a:endParaRPr lang="de-DE"/>
          </a:p>
        </p:txBody>
      </p:sp>
    </p:spTree>
    <p:extLst>
      <p:ext uri="{BB962C8B-B14F-4D97-AF65-F5344CB8AC3E}">
        <p14:creationId xmlns:p14="http://schemas.microsoft.com/office/powerpoint/2010/main" val="32001521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02D74-76EB-8AF7-1142-C993352B9BA4}"/>
            </a:ext>
          </a:extLst>
        </p:cNvPr>
        <p:cNvGrpSpPr/>
        <p:nvPr/>
      </p:nvGrpSpPr>
      <p:grpSpPr>
        <a:xfrm>
          <a:off x="0" y="0"/>
          <a:ext cx="0" cy="0"/>
          <a:chOff x="0" y="0"/>
          <a:chExt cx="0" cy="0"/>
        </a:xfrm>
      </p:grpSpPr>
      <p:sp>
        <p:nvSpPr>
          <p:cNvPr id="7" name="Titel 1">
            <a:extLst>
              <a:ext uri="{FF2B5EF4-FFF2-40B4-BE49-F238E27FC236}">
                <a16:creationId xmlns:a16="http://schemas.microsoft.com/office/drawing/2014/main" id="{8E76ED8D-89CD-8B34-F79C-7ABB2DD3245A}"/>
              </a:ext>
            </a:extLst>
          </p:cNvPr>
          <p:cNvSpPr>
            <a:spLocks noGrp="1"/>
          </p:cNvSpPr>
          <p:nvPr>
            <p:ph type="title"/>
          </p:nvPr>
        </p:nvSpPr>
        <p:spPr>
          <a:xfrm>
            <a:off x="804672" y="333055"/>
            <a:ext cx="6108594" cy="1454051"/>
          </a:xfrm>
        </p:spPr>
        <p:txBody>
          <a:bodyPr anchor="b">
            <a:normAutofit/>
          </a:bodyPr>
          <a:lstStyle/>
          <a:p>
            <a:r>
              <a:rPr lang="de-CH" sz="3600" dirty="0">
                <a:solidFill>
                  <a:schemeClr val="tx2"/>
                </a:solidFill>
              </a:rPr>
              <a:t>Pflegewegweiser, Arana Care, …</a:t>
            </a:r>
            <a:endParaRPr lang="de-DE" sz="3600" dirty="0">
              <a:solidFill>
                <a:schemeClr val="tx2"/>
              </a:solidFill>
            </a:endParaRPr>
          </a:p>
        </p:txBody>
      </p:sp>
      <p:sp>
        <p:nvSpPr>
          <p:cNvPr id="3" name="Inhaltsplatzhalter 2">
            <a:extLst>
              <a:ext uri="{FF2B5EF4-FFF2-40B4-BE49-F238E27FC236}">
                <a16:creationId xmlns:a16="http://schemas.microsoft.com/office/drawing/2014/main" id="{69EB385C-2403-D850-3923-E7A1BCDEE27B}"/>
              </a:ext>
            </a:extLst>
          </p:cNvPr>
          <p:cNvSpPr>
            <a:spLocks noGrp="1"/>
          </p:cNvSpPr>
          <p:nvPr>
            <p:ph idx="1"/>
          </p:nvPr>
        </p:nvSpPr>
        <p:spPr>
          <a:xfrm>
            <a:off x="804672" y="2009670"/>
            <a:ext cx="9110037" cy="4417065"/>
          </a:xfrm>
        </p:spPr>
        <p:txBody>
          <a:bodyPr anchor="ctr">
            <a:noAutofit/>
          </a:bodyPr>
          <a:lstStyle/>
          <a:p>
            <a:pPr marL="0" indent="0">
              <a:buNone/>
            </a:pPr>
            <a:r>
              <a:rPr lang="de-CH" sz="2400" i="1" dirty="0">
                <a:solidFill>
                  <a:schemeClr val="tx2"/>
                </a:solidFill>
              </a:rPr>
              <a:t>Pflegende Angehörige können für die Pflege einen Lohnerhalten </a:t>
            </a:r>
          </a:p>
          <a:p>
            <a:pPr marL="0" indent="0">
              <a:buNone/>
            </a:pPr>
            <a:r>
              <a:rPr lang="de-CH" sz="2400" i="1" dirty="0">
                <a:solidFill>
                  <a:schemeClr val="tx2"/>
                </a:solidFill>
              </a:rPr>
              <a:t>Nutzen:</a:t>
            </a:r>
          </a:p>
          <a:p>
            <a:pPr lvl="1">
              <a:buFontTx/>
              <a:buChar char="-"/>
            </a:pPr>
            <a:r>
              <a:rPr lang="de-CH" sz="2000" i="1" dirty="0">
                <a:solidFill>
                  <a:schemeClr val="tx2"/>
                </a:solidFill>
              </a:rPr>
              <a:t>Sicherheit bei der Pflege</a:t>
            </a:r>
          </a:p>
          <a:p>
            <a:pPr lvl="1">
              <a:buFontTx/>
              <a:buChar char="-"/>
            </a:pPr>
            <a:r>
              <a:rPr lang="de-CH" sz="2000" i="1" dirty="0">
                <a:solidFill>
                  <a:schemeClr val="tx2"/>
                </a:solidFill>
              </a:rPr>
              <a:t>Inanspruchnahme von Hilfe einer Pflegefachfrau</a:t>
            </a:r>
          </a:p>
          <a:p>
            <a:pPr marL="0" indent="0">
              <a:buNone/>
            </a:pPr>
            <a:r>
              <a:rPr lang="de-CH" sz="2400" i="1" dirty="0">
                <a:solidFill>
                  <a:schemeClr val="tx2"/>
                </a:solidFill>
              </a:rPr>
              <a:t>Bedingungen bei Pflegewegweiser:</a:t>
            </a:r>
          </a:p>
          <a:p>
            <a:pPr lvl="1">
              <a:buFontTx/>
              <a:buChar char="-"/>
            </a:pPr>
            <a:r>
              <a:rPr lang="de-CH" sz="2000" i="1" dirty="0">
                <a:solidFill>
                  <a:schemeClr val="tx2"/>
                </a:solidFill>
              </a:rPr>
              <a:t>Anmeldung bei Pflegewegweiser.ch</a:t>
            </a:r>
          </a:p>
          <a:p>
            <a:pPr lvl="1">
              <a:buFontTx/>
              <a:buChar char="-"/>
            </a:pPr>
            <a:r>
              <a:rPr lang="de-CH" sz="2000" i="1" dirty="0">
                <a:solidFill>
                  <a:schemeClr val="tx2"/>
                </a:solidFill>
              </a:rPr>
              <a:t>Absolvierung von 6 ganztägigen Kurstagen (Medikamente richten, Umgang mit dem Pflegenden,…)</a:t>
            </a:r>
          </a:p>
          <a:p>
            <a:pPr lvl="1">
              <a:buFontTx/>
              <a:buChar char="-"/>
            </a:pPr>
            <a:r>
              <a:rPr lang="de-CH" sz="2000" i="1" dirty="0">
                <a:solidFill>
                  <a:schemeClr val="tx2"/>
                </a:solidFill>
              </a:rPr>
              <a:t>Absolvierung von online Theoriekursen</a:t>
            </a:r>
          </a:p>
          <a:p>
            <a:pPr lvl="1">
              <a:buFontTx/>
              <a:buChar char="-"/>
            </a:pPr>
            <a:r>
              <a:rPr lang="de-CH" sz="2000" i="1" dirty="0">
                <a:solidFill>
                  <a:schemeClr val="tx2"/>
                </a:solidFill>
              </a:rPr>
              <a:t>Monatliche Kontrolle durch eine Pflegefachfrau</a:t>
            </a:r>
          </a:p>
          <a:p>
            <a:pPr marL="361950" indent="-361950">
              <a:buNone/>
            </a:pPr>
            <a:r>
              <a:rPr lang="de-DE" sz="2400" dirty="0">
                <a:sym typeface="Wingdings" panose="05000000000000000000" pitchFamily="2" charset="2"/>
                <a:hlinkClick r:id="rId2"/>
              </a:rPr>
              <a:t>	</a:t>
            </a:r>
            <a:r>
              <a:rPr lang="de-DE" sz="2400" dirty="0">
                <a:hlinkClick r:id="rId2"/>
              </a:rPr>
              <a:t>Private Spitex-Firmen: Lukratives Geschäft mit pflegenden Angehörigen? | 2024 | Kassensturz | SRF - YouTube</a:t>
            </a:r>
            <a:endParaRPr lang="de-CH" sz="3600" i="1" dirty="0">
              <a:solidFill>
                <a:schemeClr val="tx2"/>
              </a:solidFill>
            </a:endParaRPr>
          </a:p>
          <a:p>
            <a:endParaRPr lang="de-DE" sz="1800" dirty="0">
              <a:solidFill>
                <a:schemeClr val="tx2"/>
              </a:solidFill>
            </a:endParaRPr>
          </a:p>
        </p:txBody>
      </p:sp>
      <p:sp>
        <p:nvSpPr>
          <p:cNvPr id="4" name="Datumsplatzhalter 3">
            <a:extLst>
              <a:ext uri="{FF2B5EF4-FFF2-40B4-BE49-F238E27FC236}">
                <a16:creationId xmlns:a16="http://schemas.microsoft.com/office/drawing/2014/main" id="{A201E6AC-1136-79DF-C759-14858546B82C}"/>
              </a:ext>
            </a:extLst>
          </p:cNvPr>
          <p:cNvSpPr>
            <a:spLocks noGrp="1"/>
          </p:cNvSpPr>
          <p:nvPr>
            <p:ph type="dt" sz="half" idx="10"/>
          </p:nvPr>
        </p:nvSpPr>
        <p:spPr>
          <a:xfrm>
            <a:off x="804672" y="6356350"/>
            <a:ext cx="2743200" cy="365125"/>
          </a:xfrm>
        </p:spPr>
        <p:txBody>
          <a:bodyPr>
            <a:normAutofit/>
          </a:bodyPr>
          <a:lstStyle/>
          <a:p>
            <a:pPr>
              <a:spcAft>
                <a:spcPts val="600"/>
              </a:spcAft>
            </a:pPr>
            <a:r>
              <a:rPr lang="de-DE"/>
              <a:t>05.11.2024</a:t>
            </a:r>
          </a:p>
        </p:txBody>
      </p:sp>
      <p:sp>
        <p:nvSpPr>
          <p:cNvPr id="5" name="Fußzeilenplatzhalter 4">
            <a:extLst>
              <a:ext uri="{FF2B5EF4-FFF2-40B4-BE49-F238E27FC236}">
                <a16:creationId xmlns:a16="http://schemas.microsoft.com/office/drawing/2014/main" id="{E8AA332A-40F2-32C6-393B-E2D88C2A4728}"/>
              </a:ext>
            </a:extLst>
          </p:cNvPr>
          <p:cNvSpPr>
            <a:spLocks noGrp="1"/>
          </p:cNvSpPr>
          <p:nvPr>
            <p:ph type="ftr" sz="quarter" idx="11"/>
          </p:nvPr>
        </p:nvSpPr>
        <p:spPr>
          <a:xfrm>
            <a:off x="4038600" y="6356350"/>
            <a:ext cx="4114800" cy="365125"/>
          </a:xfrm>
        </p:spPr>
        <p:txBody>
          <a:bodyPr>
            <a:normAutofit/>
          </a:bodyPr>
          <a:lstStyle/>
          <a:p>
            <a:pPr>
              <a:spcAft>
                <a:spcPts val="600"/>
              </a:spcAft>
            </a:pPr>
            <a:r>
              <a:rPr lang="de-DE"/>
              <a:t>Sozialkommission Thunstetten</a:t>
            </a:r>
          </a:p>
        </p:txBody>
      </p:sp>
      <p:sp>
        <p:nvSpPr>
          <p:cNvPr id="6" name="Foliennummernplatzhalter 5">
            <a:extLst>
              <a:ext uri="{FF2B5EF4-FFF2-40B4-BE49-F238E27FC236}">
                <a16:creationId xmlns:a16="http://schemas.microsoft.com/office/drawing/2014/main" id="{D62599CA-0930-F3EC-9B56-5DC9747BBD22}"/>
              </a:ext>
            </a:extLst>
          </p:cNvPr>
          <p:cNvSpPr>
            <a:spLocks noGrp="1"/>
          </p:cNvSpPr>
          <p:nvPr>
            <p:ph type="sldNum" sz="quarter" idx="12"/>
          </p:nvPr>
        </p:nvSpPr>
        <p:spPr>
          <a:xfrm>
            <a:off x="8610600" y="6356350"/>
            <a:ext cx="2743200" cy="365125"/>
          </a:xfrm>
        </p:spPr>
        <p:txBody>
          <a:bodyPr>
            <a:normAutofit/>
          </a:bodyPr>
          <a:lstStyle/>
          <a:p>
            <a:pPr>
              <a:spcAft>
                <a:spcPts val="600"/>
              </a:spcAft>
            </a:pPr>
            <a:fld id="{FE8276A3-3FA0-4D57-8501-6AF911820F83}" type="slidenum">
              <a:rPr lang="de-DE" smtClean="0"/>
              <a:pPr>
                <a:spcAft>
                  <a:spcPts val="600"/>
                </a:spcAft>
              </a:pPr>
              <a:t>14</a:t>
            </a:fld>
            <a:endParaRPr lang="de-DE"/>
          </a:p>
        </p:txBody>
      </p:sp>
    </p:spTree>
    <p:extLst>
      <p:ext uri="{BB962C8B-B14F-4D97-AF65-F5344CB8AC3E}">
        <p14:creationId xmlns:p14="http://schemas.microsoft.com/office/powerpoint/2010/main" val="26756454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C00FC5-A9B5-E85A-CBD5-2D6EE6B16167}"/>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5B6C591-EF55-1806-2BC7-19FAE1D67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D19EFBC-951C-56FB-C306-685A8A34FE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F855D139-482F-2DCF-F581-408508E91A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ADA394BF-8498-D2A3-8AB1-D9F1DC57EB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015E1341-28F7-D72C-EAA3-62C44D58AA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7AC379F-09F7-59DE-28A2-74307C7B7E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D7C7A59B-38DE-3223-0433-E468BF1194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8E1310BF-27E6-2949-BE9D-0032B1F9D33B}"/>
              </a:ext>
            </a:extLst>
          </p:cNvPr>
          <p:cNvSpPr>
            <a:spLocks noGrp="1"/>
          </p:cNvSpPr>
          <p:nvPr>
            <p:ph type="title"/>
          </p:nvPr>
        </p:nvSpPr>
        <p:spPr>
          <a:xfrm>
            <a:off x="3027924" y="991261"/>
            <a:ext cx="5754696" cy="1837349"/>
          </a:xfrm>
        </p:spPr>
        <p:txBody>
          <a:bodyPr>
            <a:normAutofit/>
          </a:bodyPr>
          <a:lstStyle/>
          <a:p>
            <a:pPr algn="ctr">
              <a:lnSpc>
                <a:spcPct val="150000"/>
              </a:lnSpc>
            </a:pPr>
            <a:r>
              <a:rPr lang="de-CH" sz="3600" dirty="0">
                <a:solidFill>
                  <a:schemeClr val="tx2"/>
                </a:solidFill>
              </a:rPr>
              <a:t>Angebote und Leistungen</a:t>
            </a:r>
            <a:br>
              <a:rPr lang="de-CH" sz="3600" dirty="0">
                <a:solidFill>
                  <a:schemeClr val="tx2"/>
                </a:solidFill>
              </a:rPr>
            </a:br>
            <a:r>
              <a:rPr lang="de-CH" sz="3600" dirty="0">
                <a:solidFill>
                  <a:schemeClr val="tx2"/>
                </a:solidFill>
              </a:rPr>
              <a:t>Spitex Oberaargau</a:t>
            </a:r>
            <a:endParaRPr lang="de-DE" sz="3600" dirty="0">
              <a:solidFill>
                <a:schemeClr val="tx2"/>
              </a:solidFill>
            </a:endParaRPr>
          </a:p>
        </p:txBody>
      </p:sp>
      <p:grpSp>
        <p:nvGrpSpPr>
          <p:cNvPr id="18" name="Group 17">
            <a:extLst>
              <a:ext uri="{FF2B5EF4-FFF2-40B4-BE49-F238E27FC236}">
                <a16:creationId xmlns:a16="http://schemas.microsoft.com/office/drawing/2014/main" id="{659A6404-C717-E319-9309-E277FAC2166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5D0F9962-1F01-EE15-BA55-A5B513DAAD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90A52488-7E0E-2C30-CA1F-8402169F5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E43A36A4-3E48-1326-5F79-46A5557C62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BEDCB18E-A4D1-8B87-1839-6CBB8359DA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umsplatzhalter 3">
            <a:extLst>
              <a:ext uri="{FF2B5EF4-FFF2-40B4-BE49-F238E27FC236}">
                <a16:creationId xmlns:a16="http://schemas.microsoft.com/office/drawing/2014/main" id="{EB62B265-9F67-B79C-76DD-8EE8E9645E9B}"/>
              </a:ext>
            </a:extLst>
          </p:cNvPr>
          <p:cNvSpPr>
            <a:spLocks noGrp="1"/>
          </p:cNvSpPr>
          <p:nvPr>
            <p:ph type="dt" sz="half" idx="10"/>
          </p:nvPr>
        </p:nvSpPr>
        <p:spPr/>
        <p:txBody>
          <a:bodyPr/>
          <a:lstStyle/>
          <a:p>
            <a:r>
              <a:rPr lang="de-DE"/>
              <a:t>05.11.2024</a:t>
            </a:r>
          </a:p>
        </p:txBody>
      </p:sp>
      <p:sp>
        <p:nvSpPr>
          <p:cNvPr id="5" name="Fußzeilenplatzhalter 4">
            <a:extLst>
              <a:ext uri="{FF2B5EF4-FFF2-40B4-BE49-F238E27FC236}">
                <a16:creationId xmlns:a16="http://schemas.microsoft.com/office/drawing/2014/main" id="{40AD47E1-E133-9AAA-8D8B-185C23122B1B}"/>
              </a:ext>
            </a:extLst>
          </p:cNvPr>
          <p:cNvSpPr>
            <a:spLocks noGrp="1"/>
          </p:cNvSpPr>
          <p:nvPr>
            <p:ph type="ftr" sz="quarter" idx="11"/>
          </p:nvPr>
        </p:nvSpPr>
        <p:spPr/>
        <p:txBody>
          <a:bodyPr/>
          <a:lstStyle/>
          <a:p>
            <a:r>
              <a:rPr lang="de-DE"/>
              <a:t>Sozialkommission Thunstetten</a:t>
            </a:r>
          </a:p>
        </p:txBody>
      </p:sp>
      <p:sp>
        <p:nvSpPr>
          <p:cNvPr id="6" name="Foliennummernplatzhalter 5">
            <a:extLst>
              <a:ext uri="{FF2B5EF4-FFF2-40B4-BE49-F238E27FC236}">
                <a16:creationId xmlns:a16="http://schemas.microsoft.com/office/drawing/2014/main" id="{434311D5-F676-7455-049D-172ABFEFE043}"/>
              </a:ext>
            </a:extLst>
          </p:cNvPr>
          <p:cNvSpPr>
            <a:spLocks noGrp="1"/>
          </p:cNvSpPr>
          <p:nvPr>
            <p:ph type="sldNum" sz="quarter" idx="12"/>
          </p:nvPr>
        </p:nvSpPr>
        <p:spPr/>
        <p:txBody>
          <a:bodyPr/>
          <a:lstStyle/>
          <a:p>
            <a:fld id="{FE8276A3-3FA0-4D57-8501-6AF911820F83}" type="slidenum">
              <a:rPr lang="de-DE" smtClean="0"/>
              <a:t>15</a:t>
            </a:fld>
            <a:endParaRPr lang="de-DE"/>
          </a:p>
        </p:txBody>
      </p:sp>
      <p:sp>
        <p:nvSpPr>
          <p:cNvPr id="9" name="Inhaltsplatzhalter 8">
            <a:extLst>
              <a:ext uri="{FF2B5EF4-FFF2-40B4-BE49-F238E27FC236}">
                <a16:creationId xmlns:a16="http://schemas.microsoft.com/office/drawing/2014/main" id="{F204E0BE-E52A-3003-9FC9-845290CF212E}"/>
              </a:ext>
            </a:extLst>
          </p:cNvPr>
          <p:cNvSpPr>
            <a:spLocks noGrp="1"/>
          </p:cNvSpPr>
          <p:nvPr>
            <p:ph idx="1"/>
          </p:nvPr>
        </p:nvSpPr>
        <p:spPr>
          <a:xfrm>
            <a:off x="3322320" y="3407747"/>
            <a:ext cx="4661263" cy="2458992"/>
          </a:xfrm>
        </p:spPr>
        <p:txBody>
          <a:bodyPr/>
          <a:lstStyle/>
          <a:p>
            <a:pPr marL="457200" lvl="1" indent="0" algn="ctr">
              <a:buNone/>
            </a:pPr>
            <a:r>
              <a:rPr lang="de-CH" dirty="0"/>
              <a:t>Verena Zimmermann</a:t>
            </a:r>
          </a:p>
          <a:p>
            <a:pPr marL="457200" lvl="1" indent="0" algn="ctr">
              <a:buNone/>
            </a:pPr>
            <a:r>
              <a:rPr lang="de-CH" dirty="0"/>
              <a:t>Claudia Stalder</a:t>
            </a:r>
          </a:p>
          <a:p>
            <a:pPr algn="ctr"/>
            <a:endParaRPr lang="de-DE" dirty="0"/>
          </a:p>
        </p:txBody>
      </p:sp>
    </p:spTree>
    <p:extLst>
      <p:ext uri="{BB962C8B-B14F-4D97-AF65-F5344CB8AC3E}">
        <p14:creationId xmlns:p14="http://schemas.microsoft.com/office/powerpoint/2010/main" val="2316376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1251758" y="1006860"/>
            <a:ext cx="9688483" cy="2387600"/>
          </a:xfrm>
        </p:spPr>
        <p:txBody>
          <a:bodyPr/>
          <a:lstStyle/>
          <a:p>
            <a:r>
              <a:rPr lang="de-CH" b="1" dirty="0"/>
              <a:t>Wer wir sind – Was wir tun</a:t>
            </a:r>
          </a:p>
        </p:txBody>
      </p:sp>
      <p:sp>
        <p:nvSpPr>
          <p:cNvPr id="6" name="Fußzeilenplatzhalt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CH" sz="900" b="0" i="0" u="none" strike="noStrike" kern="1200" cap="all" spc="0" normalizeH="0" baseline="0" noProof="0" dirty="0">
                <a:ln>
                  <a:noFill/>
                </a:ln>
                <a:solidFill>
                  <a:srgbClr val="FFFFFF"/>
                </a:solidFill>
                <a:effectLst/>
                <a:uLnTx/>
                <a:uFillTx/>
                <a:latin typeface="Arial" panose="020B0604020202020204"/>
                <a:ea typeface="+mn-ea"/>
                <a:cs typeface="+mn-cs"/>
              </a:rPr>
              <a:t>Verena Zimmermann, Geschäftsführerin / CEO</a:t>
            </a:r>
          </a:p>
        </p:txBody>
      </p:sp>
      <p:sp>
        <p:nvSpPr>
          <p:cNvPr id="7" name="Foliennummernplatzhalt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CB8D28-A2E0-47C3-9761-FBF9A9760817}" type="slidenum">
              <a:rPr kumimoji="0" lang="de-CH" sz="105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de-CH" sz="10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Datumsplatzhalter 8"/>
          <p:cNvSpPr>
            <a:spLocks noGrp="1"/>
          </p:cNvSpPr>
          <p:nvPr>
            <p:ph type="dt" sz="half" idx="10"/>
          </p:nvPr>
        </p:nvSpPr>
        <p:spPr>
          <a:xfrm>
            <a:off x="1097280" y="6459785"/>
            <a:ext cx="2472271" cy="365125"/>
          </a:xfrm>
        </p:spPr>
        <p:txBody>
          <a:bodyP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de-DE" sz="900" b="0" i="0" u="none" strike="noStrike" kern="1200" cap="none" spc="0" normalizeH="0" baseline="0" noProof="0" dirty="0">
                <a:ln>
                  <a:noFill/>
                </a:ln>
                <a:solidFill>
                  <a:srgbClr val="FFFFFF"/>
                </a:solidFill>
                <a:effectLst/>
                <a:uLnTx/>
                <a:uFillTx/>
                <a:latin typeface="Arial" panose="020B0604020202020204"/>
                <a:ea typeface="+mn-ea"/>
                <a:cs typeface="+mn-cs"/>
              </a:rPr>
              <a:t>05.11.2024</a:t>
            </a:r>
            <a:endParaRPr kumimoji="0" lang="de-CH"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18680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1251758" y="1006860"/>
            <a:ext cx="9688483" cy="2387600"/>
          </a:xfrm>
        </p:spPr>
        <p:txBody>
          <a:bodyPr/>
          <a:lstStyle/>
          <a:p>
            <a:pPr algn="l"/>
            <a:r>
              <a:rPr lang="de-CH" b="1" dirty="0"/>
              <a:t>Wer wir sind</a:t>
            </a:r>
          </a:p>
        </p:txBody>
      </p:sp>
      <p:sp>
        <p:nvSpPr>
          <p:cNvPr id="6" name="Fußzeilenplatzhalt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CH" sz="900" b="0" i="0" u="none" strike="noStrike" kern="1200" cap="all" spc="0" normalizeH="0" baseline="0" noProof="0" dirty="0">
                <a:ln>
                  <a:noFill/>
                </a:ln>
                <a:solidFill>
                  <a:srgbClr val="FFFFFF"/>
                </a:solidFill>
                <a:effectLst/>
                <a:uLnTx/>
                <a:uFillTx/>
                <a:latin typeface="Arial" panose="020B0604020202020204"/>
                <a:ea typeface="+mn-ea"/>
                <a:cs typeface="+mn-cs"/>
              </a:rPr>
              <a:t>Verena Zimmermann, Geschäftsführerin / CEO</a:t>
            </a:r>
          </a:p>
        </p:txBody>
      </p:sp>
      <p:sp>
        <p:nvSpPr>
          <p:cNvPr id="7" name="Foliennummernplatzhalt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CB8D28-A2E0-47C3-9761-FBF9A9760817}" type="slidenum">
              <a:rPr kumimoji="0" lang="de-CH" sz="105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de-CH" sz="10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Datumsplatzhalter 8"/>
          <p:cNvSpPr>
            <a:spLocks noGrp="1"/>
          </p:cNvSpPr>
          <p:nvPr>
            <p:ph type="dt" sz="half" idx="10"/>
          </p:nvPr>
        </p:nvSpPr>
        <p:spPr>
          <a:xfrm>
            <a:off x="1097280" y="6459785"/>
            <a:ext cx="2472271" cy="365125"/>
          </a:xfrm>
        </p:spPr>
        <p:txBody>
          <a:bodyP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de-DE" sz="900" b="0" i="0" u="none" strike="noStrike" kern="1200" cap="none" spc="0" normalizeH="0" baseline="0" noProof="0" dirty="0">
                <a:ln>
                  <a:noFill/>
                </a:ln>
                <a:solidFill>
                  <a:srgbClr val="FFFFFF"/>
                </a:solidFill>
                <a:effectLst/>
                <a:uLnTx/>
                <a:uFillTx/>
                <a:latin typeface="Arial" panose="020B0604020202020204"/>
                <a:ea typeface="+mn-ea"/>
                <a:cs typeface="+mn-cs"/>
              </a:rPr>
              <a:t>05.11.2024</a:t>
            </a:r>
            <a:endParaRPr kumimoji="0" lang="de-CH"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621243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el 6"/>
          <p:cNvSpPr>
            <a:spLocks noGrp="1"/>
          </p:cNvSpPr>
          <p:nvPr>
            <p:ph type="title"/>
          </p:nvPr>
        </p:nvSpPr>
        <p:spPr>
          <a:xfrm>
            <a:off x="1097280" y="286603"/>
            <a:ext cx="10058400" cy="1450757"/>
          </a:xfrm>
        </p:spPr>
        <p:txBody>
          <a:bodyPr>
            <a:normAutofit/>
          </a:bodyPr>
          <a:lstStyle/>
          <a:p>
            <a:r>
              <a:rPr lang="de-CH" dirty="0" err="1">
                <a:latin typeface="+mn-lt"/>
              </a:rPr>
              <a:t>Nonprofit</a:t>
            </a:r>
            <a:r>
              <a:rPr lang="de-CH" dirty="0">
                <a:latin typeface="+mn-lt"/>
              </a:rPr>
              <a:t>-Spitex</a:t>
            </a:r>
          </a:p>
        </p:txBody>
      </p:sp>
      <p:sp>
        <p:nvSpPr>
          <p:cNvPr id="10" name="Fußzeilenplatzhalter 9"/>
          <p:cNvSpPr>
            <a:spLocks noGrp="1"/>
          </p:cNvSpPr>
          <p:nvPr>
            <p:ph type="ftr" sz="quarter" idx="11"/>
          </p:nvPr>
        </p:nvSpPr>
        <p:spPr>
          <a:xfrm>
            <a:off x="3686185" y="6459785"/>
            <a:ext cx="4822804" cy="365125"/>
          </a:xfrm>
        </p:spPr>
        <p:txBody>
          <a:bodyPr>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de-CH" sz="900" b="0" i="0" u="none" strike="noStrike" kern="1200" cap="all" spc="0" normalizeH="0" baseline="0" noProof="0">
                <a:ln>
                  <a:noFill/>
                </a:ln>
                <a:solidFill>
                  <a:srgbClr val="FFFFFF"/>
                </a:solidFill>
                <a:effectLst/>
                <a:uLnTx/>
                <a:uFillTx/>
                <a:latin typeface="Arial" panose="020B0604020202020204"/>
                <a:ea typeface="+mn-ea"/>
                <a:cs typeface="+mn-cs"/>
              </a:rPr>
              <a:t>Verena Zimmermann, Geschäftsführerin / CEO</a:t>
            </a:r>
          </a:p>
        </p:txBody>
      </p:sp>
      <p:sp>
        <p:nvSpPr>
          <p:cNvPr id="11" name="Foliennummernplatzhalter 10"/>
          <p:cNvSpPr>
            <a:spLocks noGrp="1"/>
          </p:cNvSpPr>
          <p:nvPr>
            <p:ph type="sldNum" sz="quarter" idx="12"/>
          </p:nvPr>
        </p:nvSpPr>
        <p:spPr>
          <a:xfrm>
            <a:off x="9900458" y="6459785"/>
            <a:ext cx="1312025"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7FCB8D28-A2E0-47C3-9761-FBF9A9760817}" type="slidenum">
              <a:rPr kumimoji="0" lang="de-CH" sz="105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18</a:t>
            </a:fld>
            <a:endParaRPr kumimoji="0" lang="de-CH" sz="105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8" name="Grafik 7"/>
          <p:cNvPicPr>
            <a:picLocks noChangeAspect="1"/>
          </p:cNvPicPr>
          <p:nvPr/>
        </p:nvPicPr>
        <p:blipFill>
          <a:blip r:embed="rId3"/>
          <a:stretch>
            <a:fillRect/>
          </a:stretch>
        </p:blipFill>
        <p:spPr>
          <a:xfrm>
            <a:off x="868957" y="2017963"/>
            <a:ext cx="334198" cy="402275"/>
          </a:xfrm>
          <a:prstGeom prst="rect">
            <a:avLst/>
          </a:prstGeom>
        </p:spPr>
      </p:pic>
      <p:pic>
        <p:nvPicPr>
          <p:cNvPr id="9" name="Grafik 8"/>
          <p:cNvPicPr>
            <a:picLocks noChangeAspect="1"/>
          </p:cNvPicPr>
          <p:nvPr/>
        </p:nvPicPr>
        <p:blipFill>
          <a:blip r:embed="rId3"/>
          <a:stretch>
            <a:fillRect/>
          </a:stretch>
        </p:blipFill>
        <p:spPr>
          <a:xfrm>
            <a:off x="868957" y="2847484"/>
            <a:ext cx="334198" cy="402275"/>
          </a:xfrm>
          <a:prstGeom prst="rect">
            <a:avLst/>
          </a:prstGeom>
        </p:spPr>
      </p:pic>
      <p:pic>
        <p:nvPicPr>
          <p:cNvPr id="14" name="Grafik 13"/>
          <p:cNvPicPr>
            <a:picLocks noChangeAspect="1"/>
          </p:cNvPicPr>
          <p:nvPr/>
        </p:nvPicPr>
        <p:blipFill>
          <a:blip r:embed="rId3"/>
          <a:stretch>
            <a:fillRect/>
          </a:stretch>
        </p:blipFill>
        <p:spPr>
          <a:xfrm>
            <a:off x="899387" y="3667380"/>
            <a:ext cx="334198" cy="402275"/>
          </a:xfrm>
          <a:prstGeom prst="rect">
            <a:avLst/>
          </a:prstGeom>
        </p:spPr>
      </p:pic>
      <p:pic>
        <p:nvPicPr>
          <p:cNvPr id="15" name="Grafik 14"/>
          <p:cNvPicPr>
            <a:picLocks noChangeAspect="1"/>
          </p:cNvPicPr>
          <p:nvPr/>
        </p:nvPicPr>
        <p:blipFill>
          <a:blip r:embed="rId3"/>
          <a:stretch>
            <a:fillRect/>
          </a:stretch>
        </p:blipFill>
        <p:spPr>
          <a:xfrm>
            <a:off x="910566" y="4496901"/>
            <a:ext cx="334198" cy="402275"/>
          </a:xfrm>
          <a:prstGeom prst="rect">
            <a:avLst/>
          </a:prstGeom>
        </p:spPr>
      </p:pic>
      <p:sp>
        <p:nvSpPr>
          <p:cNvPr id="12" name="Textfeld 11">
            <a:extLst>
              <a:ext uri="{FF2B5EF4-FFF2-40B4-BE49-F238E27FC236}">
                <a16:creationId xmlns:a16="http://schemas.microsoft.com/office/drawing/2014/main" id="{601FE29E-7D24-4C4E-AAC6-BC4C37FAEC1D}"/>
              </a:ext>
            </a:extLst>
          </p:cNvPr>
          <p:cNvSpPr txBox="1"/>
          <p:nvPr/>
        </p:nvSpPr>
        <p:spPr>
          <a:xfrm>
            <a:off x="1138889" y="2051513"/>
            <a:ext cx="10335446" cy="2862322"/>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a:ln>
                  <a:noFill/>
                </a:ln>
                <a:solidFill>
                  <a:prstClr val="black"/>
                </a:solidFill>
                <a:effectLst/>
                <a:uLnTx/>
                <a:uFillTx/>
                <a:latin typeface="Arial" panose="020B0604020202020204"/>
                <a:ea typeface="+mn-ea"/>
                <a:cs typeface="+mn-cs"/>
              </a:rPr>
              <a:t>Die Spitex Oberaargau AG ist eine von aktuell 44 </a:t>
            </a:r>
            <a:r>
              <a:rPr kumimoji="0" lang="de-CH" sz="1800" b="1" i="0" u="none" strike="noStrike" kern="1200" cap="none" spc="0" normalizeH="0" baseline="0" noProof="0" dirty="0" err="1">
                <a:ln>
                  <a:noFill/>
                </a:ln>
                <a:solidFill>
                  <a:srgbClr val="003399"/>
                </a:solidFill>
                <a:effectLst/>
                <a:uLnTx/>
                <a:uFillTx/>
                <a:latin typeface="Arial" panose="020B0604020202020204"/>
                <a:ea typeface="+mn-ea"/>
                <a:cs typeface="+mn-cs"/>
              </a:rPr>
              <a:t>Nonprofit</a:t>
            </a:r>
            <a:r>
              <a:rPr kumimoji="0" lang="de-CH" sz="1800" b="1" i="0" u="none" strike="noStrike" kern="1200" cap="none" spc="0" normalizeH="0" baseline="0" noProof="0" dirty="0">
                <a:ln>
                  <a:noFill/>
                </a:ln>
                <a:solidFill>
                  <a:srgbClr val="003399"/>
                </a:solidFill>
                <a:effectLst/>
                <a:uLnTx/>
                <a:uFillTx/>
                <a:latin typeface="Arial" panose="020B0604020202020204"/>
                <a:ea typeface="+mn-ea"/>
                <a:cs typeface="+mn-cs"/>
              </a:rPr>
              <a:t>-Spitex-Organisationen </a:t>
            </a:r>
            <a:r>
              <a:rPr kumimoji="0" lang="de-CH" sz="1800" b="0" i="0" u="none" strike="noStrike" kern="1200" cap="none" spc="0" normalizeH="0" baseline="0" noProof="0" dirty="0">
                <a:ln>
                  <a:noFill/>
                </a:ln>
                <a:solidFill>
                  <a:prstClr val="black"/>
                </a:solidFill>
                <a:effectLst/>
                <a:uLnTx/>
                <a:uFillTx/>
                <a:latin typeface="Arial" panose="020B0604020202020204"/>
                <a:ea typeface="+mn-ea"/>
                <a:cs typeface="+mn-cs"/>
              </a:rPr>
              <a:t>im Kanton Bern</a:t>
            </a:r>
            <a:r>
              <a:rPr kumimoji="0" lang="de-CH" sz="1800" b="1" i="0" u="none" strike="noStrike" kern="1200" cap="none" spc="0" normalizeH="0" baseline="0" noProof="0" dirty="0">
                <a:ln>
                  <a:noFill/>
                </a:ln>
                <a:solidFill>
                  <a:srgbClr val="003399"/>
                </a:solidFill>
                <a:effectLst/>
                <a:uLnTx/>
                <a:uFillTx/>
                <a:latin typeface="Arial" panose="020B0604020202020204"/>
                <a:ea typeface="+mn-ea"/>
                <a:cs typeface="+mn-cs"/>
              </a:rPr>
              <a:t>.</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de-CH" sz="1800" b="1" i="0" u="none" strike="noStrike" kern="1200" cap="none" spc="0" normalizeH="0" baseline="0" noProof="0" dirty="0">
              <a:ln>
                <a:noFill/>
              </a:ln>
              <a:solidFill>
                <a:srgbClr val="003399"/>
              </a:solidFill>
              <a:effectLst/>
              <a:uLnTx/>
              <a:uFillTx/>
              <a:latin typeface="Arial" panose="020B0604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err="1">
                <a:ln>
                  <a:noFill/>
                </a:ln>
                <a:solidFill>
                  <a:prstClr val="black"/>
                </a:solidFill>
                <a:effectLst/>
                <a:uLnTx/>
                <a:uFillTx/>
                <a:latin typeface="Arial" panose="020B0604020202020204"/>
                <a:ea typeface="+mn-ea"/>
                <a:cs typeface="+mn-cs"/>
              </a:rPr>
              <a:t>Nonprofit</a:t>
            </a:r>
            <a:r>
              <a:rPr kumimoji="0" lang="de-CH" sz="1800" b="0" i="0" u="none" strike="noStrike" kern="1200" cap="none" spc="0" normalizeH="0" baseline="0" noProof="0" dirty="0">
                <a:ln>
                  <a:noFill/>
                </a:ln>
                <a:solidFill>
                  <a:prstClr val="black"/>
                </a:solidFill>
                <a:effectLst/>
                <a:uLnTx/>
                <a:uFillTx/>
                <a:latin typeface="Arial" panose="020B0604020202020204"/>
                <a:ea typeface="+mn-ea"/>
                <a:cs typeface="+mn-cs"/>
              </a:rPr>
              <a:t>-Spitex</a:t>
            </a:r>
            <a:r>
              <a:rPr kumimoji="0" lang="de-CH" sz="1800" b="1" i="0" u="none" strike="noStrike" kern="1200" cap="none" spc="0" normalizeH="0" baseline="0" noProof="0" dirty="0">
                <a:ln>
                  <a:noFill/>
                </a:ln>
                <a:solidFill>
                  <a:srgbClr val="003399"/>
                </a:solidFill>
                <a:effectLst/>
                <a:uLnTx/>
                <a:uFillTx/>
                <a:latin typeface="Arial" panose="020B0604020202020204"/>
                <a:ea typeface="+mn-ea"/>
                <a:cs typeface="+mn-cs"/>
              </a:rPr>
              <a:t> </a:t>
            </a:r>
            <a:r>
              <a:rPr kumimoji="0" lang="de-CH" sz="1800" b="0" i="0" u="none" strike="noStrike" kern="1200" cap="none" spc="0" normalizeH="0" baseline="0" noProof="0" dirty="0">
                <a:ln>
                  <a:noFill/>
                </a:ln>
                <a:solidFill>
                  <a:prstClr val="black"/>
                </a:solidFill>
                <a:effectLst/>
                <a:uLnTx/>
                <a:uFillTx/>
                <a:latin typeface="Arial" panose="020B0604020202020204"/>
                <a:ea typeface="+mn-ea"/>
                <a:cs typeface="+mn-cs"/>
              </a:rPr>
              <a:t>bietet an </a:t>
            </a:r>
            <a:r>
              <a:rPr kumimoji="0" lang="de-CH" sz="1800" b="1" i="0" u="none" strike="noStrike" kern="1200" cap="none" spc="0" normalizeH="0" baseline="0" noProof="0" dirty="0">
                <a:ln>
                  <a:noFill/>
                </a:ln>
                <a:solidFill>
                  <a:srgbClr val="003399"/>
                </a:solidFill>
                <a:effectLst/>
                <a:uLnTx/>
                <a:uFillTx/>
                <a:latin typeface="Arial" panose="020B0604020202020204"/>
                <a:ea typeface="+mn-ea"/>
                <a:cs typeface="+mn-cs"/>
              </a:rPr>
              <a:t>365 Tagen im Jahr qualitativ hochstehende Pflege, Hauswirtschaft und Sozialbetreuung in der vertrauten Umgebung Ihres Zuhauses.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de-CH" sz="1800" b="1" i="0" u="none" strike="noStrike" kern="1200" cap="none" spc="0" normalizeH="0" baseline="0" noProof="0" dirty="0">
              <a:ln>
                <a:noFill/>
              </a:ln>
              <a:solidFill>
                <a:srgbClr val="003399"/>
              </a:solidFill>
              <a:effectLst/>
              <a:uLnTx/>
              <a:uFillTx/>
              <a:latin typeface="Arial" panose="020B0604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a:ln>
                  <a:noFill/>
                </a:ln>
                <a:solidFill>
                  <a:prstClr val="black"/>
                </a:solidFill>
                <a:effectLst/>
                <a:uLnTx/>
                <a:uFillTx/>
                <a:latin typeface="Arial" panose="020B0604020202020204"/>
                <a:ea typeface="+mn-ea"/>
                <a:cs typeface="+mn-cs"/>
              </a:rPr>
              <a:t>Ob bei </a:t>
            </a:r>
            <a:r>
              <a:rPr kumimoji="0" lang="de-CH" sz="1800" b="1" i="0" u="none" strike="noStrike" kern="1200" cap="none" spc="0" normalizeH="0" baseline="0" noProof="0" dirty="0">
                <a:ln>
                  <a:noFill/>
                </a:ln>
                <a:solidFill>
                  <a:srgbClr val="003399"/>
                </a:solidFill>
                <a:effectLst/>
                <a:uLnTx/>
                <a:uFillTx/>
                <a:latin typeface="Arial" panose="020B0604020202020204"/>
                <a:ea typeface="+mn-ea"/>
                <a:cs typeface="+mn-cs"/>
              </a:rPr>
              <a:t>Altersgebrechen, Krankheit, Invalidität </a:t>
            </a:r>
            <a:r>
              <a:rPr kumimoji="0" lang="de-CH" sz="1800" b="0" i="0" u="none" strike="noStrike" kern="1200" cap="none" spc="0" normalizeH="0" baseline="0" noProof="0" dirty="0">
                <a:ln>
                  <a:noFill/>
                </a:ln>
                <a:solidFill>
                  <a:prstClr val="black"/>
                </a:solidFill>
                <a:effectLst/>
                <a:uLnTx/>
                <a:uFillTx/>
                <a:latin typeface="Arial" panose="020B0604020202020204"/>
                <a:ea typeface="+mn-ea"/>
                <a:cs typeface="+mn-cs"/>
              </a:rPr>
              <a:t>oder nach einem </a:t>
            </a:r>
            <a:r>
              <a:rPr kumimoji="0" lang="de-CH" sz="1800" b="1" i="0" u="none" strike="noStrike" kern="1200" cap="none" spc="0" normalizeH="0" baseline="0" noProof="0" dirty="0">
                <a:ln>
                  <a:noFill/>
                </a:ln>
                <a:solidFill>
                  <a:srgbClr val="003399"/>
                </a:solidFill>
                <a:effectLst/>
                <a:uLnTx/>
                <a:uFillTx/>
                <a:latin typeface="Arial" panose="020B0604020202020204"/>
                <a:ea typeface="+mn-ea"/>
                <a:cs typeface="+mn-cs"/>
              </a:rPr>
              <a:t>Unfall. </a:t>
            </a:r>
            <a:r>
              <a:rPr kumimoji="0" lang="de-CH" sz="1800" b="0" i="0" u="none" strike="noStrike" kern="1200" cap="none" spc="0" normalizeH="0" baseline="0" noProof="0" dirty="0">
                <a:ln>
                  <a:noFill/>
                </a:ln>
                <a:solidFill>
                  <a:prstClr val="black"/>
                </a:solidFill>
                <a:effectLst/>
                <a:uLnTx/>
                <a:uFillTx/>
                <a:latin typeface="Arial" panose="020B0604020202020204"/>
                <a:ea typeface="+mn-ea"/>
                <a:cs typeface="+mn-cs"/>
              </a:rPr>
              <a:t>Ob</a:t>
            </a:r>
            <a:r>
              <a:rPr kumimoji="0" lang="de-CH" sz="1800" b="1" i="0" u="none" strike="noStrike" kern="1200" cap="none" spc="0" normalizeH="0" baseline="0" noProof="0" dirty="0">
                <a:ln>
                  <a:noFill/>
                </a:ln>
                <a:solidFill>
                  <a:srgbClr val="003399"/>
                </a:solidFill>
                <a:effectLst/>
                <a:uLnTx/>
                <a:uFillTx/>
                <a:latin typeface="Arial" panose="020B0604020202020204"/>
                <a:ea typeface="+mn-ea"/>
                <a:cs typeface="+mn-cs"/>
              </a:rPr>
              <a:t> kleine Hilfestellung </a:t>
            </a:r>
            <a:r>
              <a:rPr kumimoji="0" lang="de-CH" sz="1800" b="0" i="0" u="none" strike="noStrike" kern="1200" cap="none" spc="0" normalizeH="0" baseline="0" noProof="0" dirty="0">
                <a:ln>
                  <a:noFill/>
                </a:ln>
                <a:solidFill>
                  <a:srgbClr val="003399"/>
                </a:solidFill>
                <a:effectLst/>
                <a:uLnTx/>
                <a:uFillTx/>
                <a:latin typeface="Arial" panose="020B0604020202020204"/>
                <a:ea typeface="+mn-ea"/>
                <a:cs typeface="+mn-cs"/>
              </a:rPr>
              <a:t>oder</a:t>
            </a:r>
            <a:r>
              <a:rPr kumimoji="0" lang="de-CH" sz="1800" b="1" i="0" u="none" strike="noStrike" kern="1200" cap="none" spc="0" normalizeH="0" baseline="0" noProof="0" dirty="0">
                <a:ln>
                  <a:noFill/>
                </a:ln>
                <a:solidFill>
                  <a:srgbClr val="003399"/>
                </a:solidFill>
                <a:effectLst/>
                <a:uLnTx/>
                <a:uFillTx/>
                <a:latin typeface="Arial" panose="020B0604020202020204"/>
                <a:ea typeface="+mn-ea"/>
                <a:cs typeface="+mn-cs"/>
              </a:rPr>
              <a:t> hochkomplexe Pflege. </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de-CH" sz="1800" b="1" i="0" u="none" strike="noStrike" kern="1200" cap="none" spc="0" normalizeH="0" baseline="0" noProof="0" dirty="0">
              <a:ln>
                <a:noFill/>
              </a:ln>
              <a:solidFill>
                <a:srgbClr val="003399"/>
              </a:solidFill>
              <a:effectLst/>
              <a:uLnTx/>
              <a:uFillTx/>
              <a:latin typeface="Arial" panose="020B060402020202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a:ln>
                  <a:noFill/>
                </a:ln>
                <a:solidFill>
                  <a:prstClr val="black"/>
                </a:solidFill>
                <a:effectLst/>
                <a:uLnTx/>
                <a:uFillTx/>
                <a:latin typeface="Arial" panose="020B0604020202020204"/>
                <a:ea typeface="+mn-ea"/>
                <a:cs typeface="+mn-cs"/>
              </a:rPr>
              <a:t>Ganz nach dem Motto: </a:t>
            </a:r>
            <a:r>
              <a:rPr kumimoji="0" lang="de-CH" sz="1800" b="1" i="0" u="none" strike="noStrike" kern="1200" cap="none" spc="0" normalizeH="0" baseline="0" noProof="0" dirty="0">
                <a:ln>
                  <a:noFill/>
                </a:ln>
                <a:solidFill>
                  <a:srgbClr val="003399"/>
                </a:solidFill>
                <a:effectLst/>
                <a:uLnTx/>
                <a:uFillTx/>
                <a:latin typeface="Arial" panose="020B0604020202020204"/>
                <a:ea typeface="+mn-ea"/>
                <a:cs typeface="+mn-cs"/>
              </a:rPr>
              <a:t>«Überall für alle».</a:t>
            </a:r>
            <a:r>
              <a:rPr kumimoji="0" lang="de-CH" sz="1800" b="0" i="0" u="none" strike="noStrike" kern="1200" cap="none" spc="0" normalizeH="0" baseline="0" noProof="0" dirty="0">
                <a:ln>
                  <a:noFill/>
                </a:ln>
                <a:solidFill>
                  <a:srgbClr val="000000"/>
                </a:solidFill>
                <a:effectLst/>
                <a:uLnTx/>
                <a:uFillTx/>
                <a:latin typeface="Arial" panose="020B0604020202020204"/>
                <a:ea typeface="+mn-ea"/>
                <a:cs typeface="+mn-cs"/>
              </a:rPr>
              <a:t> </a:t>
            </a:r>
            <a:endParaRPr kumimoji="0" lang="de-CH"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3" name="Datumsplatzhalter 8"/>
          <p:cNvSpPr>
            <a:spLocks noGrp="1"/>
          </p:cNvSpPr>
          <p:nvPr>
            <p:ph type="dt" sz="half" idx="10"/>
          </p:nvPr>
        </p:nvSpPr>
        <p:spPr>
          <a:xfrm>
            <a:off x="1097280" y="6459785"/>
            <a:ext cx="2472271" cy="365125"/>
          </a:xfrm>
        </p:spPr>
        <p:txBody>
          <a:bodyP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de-DE" sz="900" b="0" i="0" u="none" strike="noStrike" kern="1200" cap="none" spc="0" normalizeH="0" baseline="0" noProof="0" dirty="0">
                <a:ln>
                  <a:noFill/>
                </a:ln>
                <a:solidFill>
                  <a:srgbClr val="FFFFFF"/>
                </a:solidFill>
                <a:effectLst/>
                <a:uLnTx/>
                <a:uFillTx/>
                <a:latin typeface="Arial" panose="020B0604020202020204"/>
                <a:ea typeface="+mn-ea"/>
                <a:cs typeface="+mn-cs"/>
              </a:rPr>
              <a:t>05.11.2024</a:t>
            </a:r>
            <a:endParaRPr kumimoji="0" lang="de-CH"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152031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ußzeilenplatzhalter 9"/>
          <p:cNvSpPr>
            <a:spLocks noGrp="1"/>
          </p:cNvSpPr>
          <p:nvPr>
            <p:ph type="ftr" sz="quarter" idx="11"/>
          </p:nvPr>
        </p:nvSpPr>
        <p:spPr>
          <a:xfrm>
            <a:off x="3686185" y="6459785"/>
            <a:ext cx="4822804" cy="365125"/>
          </a:xfrm>
        </p:spPr>
        <p:txBody>
          <a:bodyPr>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de-CH" sz="900" b="0" i="0" u="none" strike="noStrike" kern="1200" cap="all" spc="0" normalizeH="0" baseline="0" noProof="0">
                <a:ln>
                  <a:noFill/>
                </a:ln>
                <a:solidFill>
                  <a:srgbClr val="FFFFFF"/>
                </a:solidFill>
                <a:effectLst/>
                <a:uLnTx/>
                <a:uFillTx/>
                <a:latin typeface="Arial" panose="020B0604020202020204"/>
                <a:ea typeface="+mn-ea"/>
                <a:cs typeface="+mn-cs"/>
              </a:rPr>
              <a:t>Verena Zimmermann, Geschäftsführerin / CEO</a:t>
            </a:r>
          </a:p>
        </p:txBody>
      </p:sp>
      <p:sp>
        <p:nvSpPr>
          <p:cNvPr id="11" name="Foliennummernplatzhalter 10"/>
          <p:cNvSpPr>
            <a:spLocks noGrp="1"/>
          </p:cNvSpPr>
          <p:nvPr>
            <p:ph type="sldNum" sz="quarter" idx="12"/>
          </p:nvPr>
        </p:nvSpPr>
        <p:spPr>
          <a:xfrm>
            <a:off x="9900458" y="6459785"/>
            <a:ext cx="1312025"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7FCB8D28-A2E0-47C3-9761-FBF9A9760817}" type="slidenum">
              <a:rPr kumimoji="0" lang="de-CH" sz="105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19</a:t>
            </a:fld>
            <a:endParaRPr kumimoji="0" lang="de-CH" sz="1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54">
            <a:extLst>
              <a:ext uri="{FF2B5EF4-FFF2-40B4-BE49-F238E27FC236}">
                <a16:creationId xmlns:a16="http://schemas.microsoft.com/office/drawing/2014/main" id="{868549D7-52B4-4C56-B950-4E32C0E1F4B8}"/>
              </a:ext>
            </a:extLst>
          </p:cNvPr>
          <p:cNvSpPr>
            <a:spLocks noChangeArrowheads="1"/>
          </p:cNvSpPr>
          <p:nvPr/>
        </p:nvSpPr>
        <p:spPr bwMode="auto">
          <a:xfrm>
            <a:off x="10292258" y="5952781"/>
            <a:ext cx="1840450" cy="360000"/>
          </a:xfrm>
          <a:prstGeom prst="rect">
            <a:avLst/>
          </a:prstGeom>
          <a:noFill/>
          <a:ln w="9525">
            <a:noFill/>
            <a:miter lim="800000"/>
            <a:headEnd/>
            <a:tailEnd/>
          </a:ln>
          <a:effectLst/>
        </p:spPr>
        <p:txBody>
          <a:bodyPr bIns="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CH" sz="9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Geschäftsjahr 2023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CH" sz="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CH" sz="1100" b="1" i="0" u="none" strike="noStrike" kern="1200" cap="none" spc="0" normalizeH="0" baseline="0" noProof="0" dirty="0">
                <a:ln>
                  <a:noFill/>
                </a:ln>
                <a:solidFill>
                  <a:srgbClr val="000000"/>
                </a:solidFill>
                <a:effectLst/>
                <a:uLnTx/>
                <a:uFillTx/>
                <a:latin typeface="Arial" panose="020B0604020202020204"/>
                <a:ea typeface="Times New Roman" pitchFamily="18" charset="0"/>
                <a:cs typeface="Arial" charset="0"/>
              </a:rPr>
              <a:t>                     </a:t>
            </a:r>
            <a:endParaRPr kumimoji="0" lang="de-DE" sz="900" b="1"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2" name="Titel 6"/>
          <p:cNvSpPr>
            <a:spLocks noGrp="1"/>
          </p:cNvSpPr>
          <p:nvPr>
            <p:ph type="title"/>
          </p:nvPr>
        </p:nvSpPr>
        <p:spPr>
          <a:xfrm>
            <a:off x="1097280" y="286603"/>
            <a:ext cx="10058400" cy="1450757"/>
          </a:xfrm>
        </p:spPr>
        <p:txBody>
          <a:bodyPr>
            <a:normAutofit/>
          </a:bodyPr>
          <a:lstStyle/>
          <a:p>
            <a:r>
              <a:rPr lang="de-CH" dirty="0"/>
              <a:t>Facts &amp; </a:t>
            </a:r>
            <a:r>
              <a:rPr lang="de-CH" dirty="0" err="1"/>
              <a:t>Figures</a:t>
            </a:r>
            <a:endParaRPr lang="de-CH" dirty="0"/>
          </a:p>
        </p:txBody>
      </p:sp>
      <p:pic>
        <p:nvPicPr>
          <p:cNvPr id="2" name="Grafik 1"/>
          <p:cNvPicPr>
            <a:picLocks noChangeAspect="1"/>
          </p:cNvPicPr>
          <p:nvPr/>
        </p:nvPicPr>
        <p:blipFill>
          <a:blip r:embed="rId3"/>
          <a:stretch>
            <a:fillRect/>
          </a:stretch>
        </p:blipFill>
        <p:spPr>
          <a:xfrm>
            <a:off x="950422" y="2032746"/>
            <a:ext cx="5238258" cy="3475854"/>
          </a:xfrm>
          <a:prstGeom prst="rect">
            <a:avLst/>
          </a:prstGeom>
        </p:spPr>
      </p:pic>
      <p:pic>
        <p:nvPicPr>
          <p:cNvPr id="5" name="Grafik 4"/>
          <p:cNvPicPr>
            <a:picLocks noChangeAspect="1"/>
          </p:cNvPicPr>
          <p:nvPr/>
        </p:nvPicPr>
        <p:blipFill rotWithShape="1">
          <a:blip r:embed="rId4"/>
          <a:srcRect t="2772" r="4150" b="3013"/>
          <a:stretch/>
        </p:blipFill>
        <p:spPr>
          <a:xfrm>
            <a:off x="7035114" y="2032746"/>
            <a:ext cx="4596713" cy="3624649"/>
          </a:xfrm>
          <a:prstGeom prst="rect">
            <a:avLst/>
          </a:prstGeom>
        </p:spPr>
      </p:pic>
      <p:sp>
        <p:nvSpPr>
          <p:cNvPr id="9" name="Datumsplatzhalter 8"/>
          <p:cNvSpPr>
            <a:spLocks noGrp="1"/>
          </p:cNvSpPr>
          <p:nvPr>
            <p:ph type="dt" sz="half" idx="10"/>
          </p:nvPr>
        </p:nvSpPr>
        <p:spPr>
          <a:xfrm>
            <a:off x="1097280" y="6459785"/>
            <a:ext cx="2472271" cy="365125"/>
          </a:xfrm>
        </p:spPr>
        <p:txBody>
          <a:bodyP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de-DE" sz="900" b="0" i="0" u="none" strike="noStrike" kern="1200" cap="none" spc="0" normalizeH="0" baseline="0" noProof="0" dirty="0">
                <a:ln>
                  <a:noFill/>
                </a:ln>
                <a:solidFill>
                  <a:srgbClr val="FFFFFF"/>
                </a:solidFill>
                <a:effectLst/>
                <a:uLnTx/>
                <a:uFillTx/>
                <a:latin typeface="Arial" panose="020B0604020202020204"/>
                <a:ea typeface="+mn-ea"/>
                <a:cs typeface="+mn-cs"/>
              </a:rPr>
              <a:t>05.11.2024</a:t>
            </a:r>
            <a:endParaRPr kumimoji="0" lang="de-CH"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243439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descr="Zwei Personen, die einander die Hände halten">
            <a:extLst>
              <a:ext uri="{FF2B5EF4-FFF2-40B4-BE49-F238E27FC236}">
                <a16:creationId xmlns:a16="http://schemas.microsoft.com/office/drawing/2014/main" id="{C1C086F0-AF50-3E63-313B-DBB4B7C3D601}"/>
              </a:ext>
            </a:extLst>
          </p:cNvPr>
          <p:cNvPicPr>
            <a:picLocks noChangeAspect="1"/>
          </p:cNvPicPr>
          <p:nvPr/>
        </p:nvPicPr>
        <p:blipFill>
          <a:blip r:embed="rId3"/>
          <a:srcRect r="5882" b="-1"/>
          <a:stretch/>
        </p:blipFill>
        <p:spPr>
          <a:xfrm>
            <a:off x="3111504" y="10"/>
            <a:ext cx="9669642" cy="6857990"/>
          </a:xfrm>
          <a:prstGeom prst="rect">
            <a:avLst/>
          </a:prstGeom>
        </p:spPr>
      </p:pic>
      <p:sp>
        <p:nvSpPr>
          <p:cNvPr id="58" name="Rectangle 56">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82241326-C3EF-6800-3C2D-61050E919CDE}"/>
              </a:ext>
            </a:extLst>
          </p:cNvPr>
          <p:cNvSpPr>
            <a:spLocks noGrp="1"/>
          </p:cNvSpPr>
          <p:nvPr>
            <p:ph type="title"/>
          </p:nvPr>
        </p:nvSpPr>
        <p:spPr>
          <a:xfrm>
            <a:off x="404339" y="92055"/>
            <a:ext cx="3822189" cy="1513286"/>
          </a:xfrm>
        </p:spPr>
        <p:txBody>
          <a:bodyPr>
            <a:normAutofit/>
          </a:bodyPr>
          <a:lstStyle/>
          <a:p>
            <a:r>
              <a:rPr lang="de-CH" sz="4000" dirty="0"/>
              <a:t>Programm</a:t>
            </a:r>
            <a:endParaRPr lang="de-DE" sz="4000" dirty="0"/>
          </a:p>
        </p:txBody>
      </p:sp>
      <p:sp>
        <p:nvSpPr>
          <p:cNvPr id="3" name="Inhaltsplatzhalter 2">
            <a:extLst>
              <a:ext uri="{FF2B5EF4-FFF2-40B4-BE49-F238E27FC236}">
                <a16:creationId xmlns:a16="http://schemas.microsoft.com/office/drawing/2014/main" id="{17E14692-C15B-E7A4-DFFD-D4801870A4F4}"/>
              </a:ext>
            </a:extLst>
          </p:cNvPr>
          <p:cNvSpPr>
            <a:spLocks noGrp="1"/>
          </p:cNvSpPr>
          <p:nvPr>
            <p:ph idx="1"/>
          </p:nvPr>
        </p:nvSpPr>
        <p:spPr>
          <a:xfrm>
            <a:off x="469982" y="1282615"/>
            <a:ext cx="5274168" cy="4894348"/>
          </a:xfrm>
        </p:spPr>
        <p:txBody>
          <a:bodyPr>
            <a:noAutofit/>
          </a:bodyPr>
          <a:lstStyle/>
          <a:p>
            <a:r>
              <a:rPr lang="de-CH" sz="1800" dirty="0"/>
              <a:t>Begrüssung und Vorstellung</a:t>
            </a:r>
          </a:p>
          <a:p>
            <a:r>
              <a:rPr lang="de-CH" sz="1800" dirty="0"/>
              <a:t>Motivation SOK  – Sorgende Gemeinschaften</a:t>
            </a:r>
          </a:p>
          <a:p>
            <a:r>
              <a:rPr lang="de-CH" sz="1800" dirty="0"/>
              <a:t>Entlastungsangebote für pflegende Angehörige</a:t>
            </a:r>
          </a:p>
          <a:p>
            <a:r>
              <a:rPr lang="de-DE" sz="1800" dirty="0"/>
              <a:t>Angebote und Leistungen </a:t>
            </a:r>
            <a:r>
              <a:rPr lang="de-CH" sz="1800" dirty="0"/>
              <a:t>Spitex Oberaargau</a:t>
            </a:r>
          </a:p>
          <a:p>
            <a:r>
              <a:rPr lang="de-CH" sz="1800" dirty="0"/>
              <a:t>Ergänzende Angebote zur Spitex</a:t>
            </a:r>
          </a:p>
          <a:p>
            <a:r>
              <a:rPr lang="de-DE" sz="1800" dirty="0"/>
              <a:t>Kontaktstellen</a:t>
            </a:r>
          </a:p>
        </p:txBody>
      </p:sp>
      <p:sp>
        <p:nvSpPr>
          <p:cNvPr id="4" name="Datumsplatzhalter 3">
            <a:extLst>
              <a:ext uri="{FF2B5EF4-FFF2-40B4-BE49-F238E27FC236}">
                <a16:creationId xmlns:a16="http://schemas.microsoft.com/office/drawing/2014/main" id="{273B75C6-7715-72D1-E036-E9F6D99CD2A4}"/>
              </a:ext>
            </a:extLst>
          </p:cNvPr>
          <p:cNvSpPr>
            <a:spLocks noGrp="1"/>
          </p:cNvSpPr>
          <p:nvPr>
            <p:ph type="dt" sz="half" idx="10"/>
          </p:nvPr>
        </p:nvSpPr>
        <p:spPr>
          <a:xfrm>
            <a:off x="838200" y="6356350"/>
            <a:ext cx="2743200" cy="365125"/>
          </a:xfrm>
        </p:spPr>
        <p:txBody>
          <a:bodyPr>
            <a:normAutofit/>
          </a:bodyPr>
          <a:lstStyle/>
          <a:p>
            <a:pPr>
              <a:spcAft>
                <a:spcPts val="600"/>
              </a:spcAft>
            </a:pPr>
            <a:r>
              <a:rPr lang="de-DE"/>
              <a:t>05.11.2024</a:t>
            </a:r>
          </a:p>
        </p:txBody>
      </p:sp>
      <p:sp>
        <p:nvSpPr>
          <p:cNvPr id="5" name="Fußzeilenplatzhalter 4">
            <a:extLst>
              <a:ext uri="{FF2B5EF4-FFF2-40B4-BE49-F238E27FC236}">
                <a16:creationId xmlns:a16="http://schemas.microsoft.com/office/drawing/2014/main" id="{BF470F71-3C31-1B11-589B-8B876746966A}"/>
              </a:ext>
            </a:extLst>
          </p:cNvPr>
          <p:cNvSpPr>
            <a:spLocks noGrp="1"/>
          </p:cNvSpPr>
          <p:nvPr>
            <p:ph type="ftr" sz="quarter" idx="11"/>
          </p:nvPr>
        </p:nvSpPr>
        <p:spPr>
          <a:xfrm>
            <a:off x="4038600" y="6356350"/>
            <a:ext cx="4114800" cy="365125"/>
          </a:xfrm>
        </p:spPr>
        <p:txBody>
          <a:bodyPr>
            <a:normAutofit/>
          </a:bodyPr>
          <a:lstStyle/>
          <a:p>
            <a:pPr>
              <a:spcAft>
                <a:spcPts val="600"/>
              </a:spcAft>
            </a:pPr>
            <a:r>
              <a:rPr lang="de-DE">
                <a:solidFill>
                  <a:srgbClr val="FFFFFF"/>
                </a:solidFill>
              </a:rPr>
              <a:t>Sozialkommission Thunstetten</a:t>
            </a:r>
          </a:p>
        </p:txBody>
      </p:sp>
      <p:sp>
        <p:nvSpPr>
          <p:cNvPr id="6" name="Foliennummernplatzhalter 5">
            <a:extLst>
              <a:ext uri="{FF2B5EF4-FFF2-40B4-BE49-F238E27FC236}">
                <a16:creationId xmlns:a16="http://schemas.microsoft.com/office/drawing/2014/main" id="{9235C77D-EE38-5B94-7178-D14C17327928}"/>
              </a:ext>
            </a:extLst>
          </p:cNvPr>
          <p:cNvSpPr>
            <a:spLocks noGrp="1"/>
          </p:cNvSpPr>
          <p:nvPr>
            <p:ph type="sldNum" sz="quarter" idx="12"/>
          </p:nvPr>
        </p:nvSpPr>
        <p:spPr>
          <a:xfrm>
            <a:off x="8610600" y="6356350"/>
            <a:ext cx="2743200" cy="365125"/>
          </a:xfrm>
        </p:spPr>
        <p:txBody>
          <a:bodyPr>
            <a:normAutofit/>
          </a:bodyPr>
          <a:lstStyle/>
          <a:p>
            <a:pPr>
              <a:spcAft>
                <a:spcPts val="600"/>
              </a:spcAft>
            </a:pPr>
            <a:fld id="{FE8276A3-3FA0-4D57-8501-6AF911820F83}" type="slidenum">
              <a:rPr lang="de-DE">
                <a:solidFill>
                  <a:srgbClr val="FFFFFF"/>
                </a:solidFill>
              </a:rPr>
              <a:pPr>
                <a:spcAft>
                  <a:spcPts val="600"/>
                </a:spcAft>
              </a:pPr>
              <a:t>2</a:t>
            </a:fld>
            <a:endParaRPr lang="de-DE">
              <a:solidFill>
                <a:srgbClr val="FFFFFF"/>
              </a:solidFill>
            </a:endParaRPr>
          </a:p>
        </p:txBody>
      </p:sp>
    </p:spTree>
    <p:extLst>
      <p:ext uri="{BB962C8B-B14F-4D97-AF65-F5344CB8AC3E}">
        <p14:creationId xmlns:p14="http://schemas.microsoft.com/office/powerpoint/2010/main" val="15846702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el 6"/>
          <p:cNvSpPr>
            <a:spLocks noGrp="1"/>
          </p:cNvSpPr>
          <p:nvPr>
            <p:ph type="title"/>
          </p:nvPr>
        </p:nvSpPr>
        <p:spPr>
          <a:xfrm>
            <a:off x="1097280" y="286603"/>
            <a:ext cx="10058400" cy="1450757"/>
          </a:xfrm>
        </p:spPr>
        <p:txBody>
          <a:bodyPr>
            <a:normAutofit/>
          </a:bodyPr>
          <a:lstStyle/>
          <a:p>
            <a:r>
              <a:rPr lang="de-CH" dirty="0"/>
              <a:t>Versorgungsgebiet</a:t>
            </a:r>
          </a:p>
        </p:txBody>
      </p:sp>
      <p:sp>
        <p:nvSpPr>
          <p:cNvPr id="10" name="Fußzeilenplatzhalter 9"/>
          <p:cNvSpPr>
            <a:spLocks noGrp="1"/>
          </p:cNvSpPr>
          <p:nvPr>
            <p:ph type="ftr" sz="quarter" idx="11"/>
          </p:nvPr>
        </p:nvSpPr>
        <p:spPr>
          <a:xfrm>
            <a:off x="3686185" y="6459785"/>
            <a:ext cx="4822804" cy="365125"/>
          </a:xfrm>
        </p:spPr>
        <p:txBody>
          <a:bodyPr>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de-CH" sz="900" b="0" i="0" u="none" strike="noStrike" kern="1200" cap="all" spc="0" normalizeH="0" baseline="0" noProof="0">
                <a:ln>
                  <a:noFill/>
                </a:ln>
                <a:solidFill>
                  <a:srgbClr val="FFFFFF"/>
                </a:solidFill>
                <a:effectLst/>
                <a:uLnTx/>
                <a:uFillTx/>
                <a:latin typeface="Arial" panose="020B0604020202020204"/>
                <a:ea typeface="+mn-ea"/>
                <a:cs typeface="+mn-cs"/>
              </a:rPr>
              <a:t>Verena Zimmermann, Geschäftsführerin / CEO</a:t>
            </a:r>
          </a:p>
        </p:txBody>
      </p:sp>
      <p:sp>
        <p:nvSpPr>
          <p:cNvPr id="11" name="Foliennummernplatzhalter 10"/>
          <p:cNvSpPr>
            <a:spLocks noGrp="1"/>
          </p:cNvSpPr>
          <p:nvPr>
            <p:ph type="sldNum" sz="quarter" idx="12"/>
          </p:nvPr>
        </p:nvSpPr>
        <p:spPr>
          <a:xfrm>
            <a:off x="9900458" y="6459785"/>
            <a:ext cx="1312025"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7FCB8D28-A2E0-47C3-9761-FBF9A9760817}" type="slidenum">
              <a:rPr kumimoji="0" lang="de-CH" sz="105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20</a:t>
            </a:fld>
            <a:endParaRPr kumimoji="0" lang="de-CH" sz="105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 name="Grafik 2">
            <a:extLst>
              <a:ext uri="{FF2B5EF4-FFF2-40B4-BE49-F238E27FC236}">
                <a16:creationId xmlns:a16="http://schemas.microsoft.com/office/drawing/2014/main" id="{98290CCB-7B4E-461A-BE2C-7F286F5B509D}"/>
              </a:ext>
            </a:extLst>
          </p:cNvPr>
          <p:cNvPicPr>
            <a:picLocks noChangeAspect="1"/>
          </p:cNvPicPr>
          <p:nvPr/>
        </p:nvPicPr>
        <p:blipFill>
          <a:blip r:embed="rId3"/>
          <a:stretch>
            <a:fillRect/>
          </a:stretch>
        </p:blipFill>
        <p:spPr>
          <a:xfrm>
            <a:off x="1273666" y="1737360"/>
            <a:ext cx="7282974" cy="4471295"/>
          </a:xfrm>
          <a:prstGeom prst="rect">
            <a:avLst/>
          </a:prstGeom>
        </p:spPr>
      </p:pic>
      <p:sp>
        <p:nvSpPr>
          <p:cNvPr id="14" name="Textfeld 13">
            <a:extLst>
              <a:ext uri="{FF2B5EF4-FFF2-40B4-BE49-F238E27FC236}">
                <a16:creationId xmlns:a16="http://schemas.microsoft.com/office/drawing/2014/main" id="{C49FEFE4-03A0-4381-BB58-AB7417899F4F}"/>
              </a:ext>
            </a:extLst>
          </p:cNvPr>
          <p:cNvSpPr txBox="1"/>
          <p:nvPr/>
        </p:nvSpPr>
        <p:spPr>
          <a:xfrm>
            <a:off x="1515421" y="5698388"/>
            <a:ext cx="609499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CH" sz="1800" b="1" i="0" u="none" strike="noStrike" kern="1200" cap="none" spc="0" normalizeH="0" baseline="0" noProof="0" dirty="0">
                <a:ln>
                  <a:noFill/>
                </a:ln>
                <a:solidFill>
                  <a:srgbClr val="2683C6"/>
                </a:solidFill>
                <a:effectLst/>
                <a:uLnTx/>
                <a:uFillTx/>
                <a:latin typeface="Raleway" pitchFamily="2" charset="0"/>
                <a:ea typeface="+mn-ea"/>
                <a:cs typeface="+mn-cs"/>
              </a:rPr>
              <a:t>Leistungsauftrag Versorgungssicherheit</a:t>
            </a:r>
            <a:endParaRPr kumimoji="0" lang="de-CH" sz="1800" b="0" i="0" u="none" strike="noStrike" kern="1200" cap="none" spc="0" normalizeH="0" baseline="0" noProof="0" dirty="0">
              <a:ln>
                <a:noFill/>
              </a:ln>
              <a:solidFill>
                <a:srgbClr val="2683C6"/>
              </a:solidFill>
              <a:effectLst/>
              <a:uLnTx/>
              <a:uFillTx/>
              <a:latin typeface="Arial" panose="020B0604020202020204"/>
              <a:ea typeface="+mn-ea"/>
              <a:cs typeface="+mn-cs"/>
            </a:endParaRPr>
          </a:p>
        </p:txBody>
      </p:sp>
      <p:sp>
        <p:nvSpPr>
          <p:cNvPr id="9" name="Datumsplatzhalter 8"/>
          <p:cNvSpPr>
            <a:spLocks noGrp="1"/>
          </p:cNvSpPr>
          <p:nvPr>
            <p:ph type="dt" sz="half" idx="10"/>
          </p:nvPr>
        </p:nvSpPr>
        <p:spPr>
          <a:xfrm>
            <a:off x="1097280" y="6459785"/>
            <a:ext cx="2472271" cy="365125"/>
          </a:xfrm>
        </p:spPr>
        <p:txBody>
          <a:bodyP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de-DE" sz="900" b="0" i="0" u="none" strike="noStrike" kern="1200" cap="none" spc="0" normalizeH="0" baseline="0" noProof="0" dirty="0">
                <a:ln>
                  <a:noFill/>
                </a:ln>
                <a:solidFill>
                  <a:srgbClr val="FFFFFF"/>
                </a:solidFill>
                <a:effectLst/>
                <a:uLnTx/>
                <a:uFillTx/>
                <a:latin typeface="Arial" panose="020B0604020202020204"/>
                <a:ea typeface="+mn-ea"/>
                <a:cs typeface="+mn-cs"/>
              </a:rPr>
              <a:t>05.11.2024</a:t>
            </a:r>
            <a:endParaRPr kumimoji="0" lang="de-CH"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custDataLst>
      <p:tags r:id="rId1"/>
    </p:custDataLst>
    <p:extLst>
      <p:ext uri="{BB962C8B-B14F-4D97-AF65-F5344CB8AC3E}">
        <p14:creationId xmlns:p14="http://schemas.microsoft.com/office/powerpoint/2010/main" val="27508492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ußzeilenplatzhalter 9"/>
          <p:cNvSpPr>
            <a:spLocks noGrp="1"/>
          </p:cNvSpPr>
          <p:nvPr>
            <p:ph type="ftr" sz="quarter" idx="11"/>
          </p:nvPr>
        </p:nvSpPr>
        <p:spPr>
          <a:xfrm>
            <a:off x="3686185" y="6459785"/>
            <a:ext cx="4822804" cy="365125"/>
          </a:xfrm>
        </p:spPr>
        <p:txBody>
          <a:bodyPr>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de-CH" sz="900" b="0" i="0" u="none" strike="noStrike" kern="1200" cap="all" spc="0" normalizeH="0" baseline="0" noProof="0">
                <a:ln>
                  <a:noFill/>
                </a:ln>
                <a:solidFill>
                  <a:srgbClr val="FFFFFF"/>
                </a:solidFill>
                <a:effectLst/>
                <a:uLnTx/>
                <a:uFillTx/>
                <a:latin typeface="Arial" panose="020B0604020202020204"/>
                <a:ea typeface="+mn-ea"/>
                <a:cs typeface="+mn-cs"/>
              </a:rPr>
              <a:t>Verena Zimmermann, Geschäftsführerin / CEO</a:t>
            </a:r>
          </a:p>
        </p:txBody>
      </p:sp>
      <p:sp>
        <p:nvSpPr>
          <p:cNvPr id="11" name="Foliennummernplatzhalter 10"/>
          <p:cNvSpPr>
            <a:spLocks noGrp="1"/>
          </p:cNvSpPr>
          <p:nvPr>
            <p:ph type="sldNum" sz="quarter" idx="12"/>
          </p:nvPr>
        </p:nvSpPr>
        <p:spPr>
          <a:xfrm>
            <a:off x="9900458" y="6459785"/>
            <a:ext cx="1312025"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7FCB8D28-A2E0-47C3-9761-FBF9A9760817}" type="slidenum">
              <a:rPr kumimoji="0" lang="de-CH" sz="105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600"/>
                </a:spcAft>
                <a:buClrTx/>
                <a:buSzTx/>
                <a:buFontTx/>
                <a:buNone/>
                <a:tabLst/>
                <a:defRPr/>
              </a:pPr>
              <a:t>21</a:t>
            </a:fld>
            <a:endParaRPr kumimoji="0" lang="de-CH" sz="105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8" name="Grafik 7">
            <a:extLst>
              <a:ext uri="{FF2B5EF4-FFF2-40B4-BE49-F238E27FC236}">
                <a16:creationId xmlns:a16="http://schemas.microsoft.com/office/drawing/2014/main" id="{0AB5CBCC-1F93-47E3-9913-44C8EEA32381}"/>
              </a:ext>
            </a:extLst>
          </p:cNvPr>
          <p:cNvPicPr>
            <a:picLocks noChangeAspect="1"/>
          </p:cNvPicPr>
          <p:nvPr/>
        </p:nvPicPr>
        <p:blipFill rotWithShape="1">
          <a:blip r:embed="rId2"/>
          <a:srcRect l="2513" t="5206"/>
          <a:stretch/>
        </p:blipFill>
        <p:spPr>
          <a:xfrm>
            <a:off x="369394" y="1392794"/>
            <a:ext cx="9278360" cy="4749206"/>
          </a:xfrm>
          <a:prstGeom prst="rect">
            <a:avLst/>
          </a:prstGeom>
        </p:spPr>
      </p:pic>
      <p:sp>
        <p:nvSpPr>
          <p:cNvPr id="7" name="Datumsplatzhalter 8"/>
          <p:cNvSpPr>
            <a:spLocks noGrp="1"/>
          </p:cNvSpPr>
          <p:nvPr>
            <p:ph type="dt" sz="half" idx="10"/>
          </p:nvPr>
        </p:nvSpPr>
        <p:spPr>
          <a:xfrm>
            <a:off x="1097280" y="6459785"/>
            <a:ext cx="2472271" cy="365125"/>
          </a:xfrm>
        </p:spPr>
        <p:txBody>
          <a:bodyP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de-DE" sz="900" b="0" i="0" u="none" strike="noStrike" kern="1200" cap="none" spc="0" normalizeH="0" baseline="0" noProof="0" dirty="0">
                <a:ln>
                  <a:noFill/>
                </a:ln>
                <a:solidFill>
                  <a:srgbClr val="FFFFFF"/>
                </a:solidFill>
                <a:effectLst/>
                <a:uLnTx/>
                <a:uFillTx/>
                <a:latin typeface="Arial" panose="020B0604020202020204"/>
                <a:ea typeface="+mn-ea"/>
                <a:cs typeface="+mn-cs"/>
              </a:rPr>
              <a:t>05.11.2024</a:t>
            </a:r>
            <a:endParaRPr kumimoji="0" lang="de-CH"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17068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ctrTitle"/>
          </p:nvPr>
        </p:nvSpPr>
        <p:spPr>
          <a:xfrm>
            <a:off x="1251758" y="1006860"/>
            <a:ext cx="9688483" cy="2387600"/>
          </a:xfrm>
        </p:spPr>
        <p:txBody>
          <a:bodyPr/>
          <a:lstStyle/>
          <a:p>
            <a:pPr algn="r"/>
            <a:r>
              <a:rPr lang="de-CH" b="1" dirty="0"/>
              <a:t> Was wir tun</a:t>
            </a:r>
          </a:p>
        </p:txBody>
      </p:sp>
      <p:sp>
        <p:nvSpPr>
          <p:cNvPr id="6" name="Fußzeilenplatzhalt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CH" sz="900" b="0" i="0" u="none" strike="noStrike" kern="1200" cap="all" spc="0" normalizeH="0" baseline="0" noProof="0" dirty="0">
                <a:ln>
                  <a:noFill/>
                </a:ln>
                <a:solidFill>
                  <a:srgbClr val="FFFFFF"/>
                </a:solidFill>
                <a:effectLst/>
                <a:uLnTx/>
                <a:uFillTx/>
                <a:latin typeface="Arial" panose="020B0604020202020204"/>
                <a:ea typeface="+mn-ea"/>
                <a:cs typeface="+mn-cs"/>
              </a:rPr>
              <a:t>Claudia Stalder, Co-Leitung Dienstleistungen</a:t>
            </a:r>
          </a:p>
        </p:txBody>
      </p:sp>
      <p:sp>
        <p:nvSpPr>
          <p:cNvPr id="7" name="Foliennummernplatzhalt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CB8D28-A2E0-47C3-9761-FBF9A9760817}" type="slidenum">
              <a:rPr kumimoji="0" lang="de-CH" sz="105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de-CH" sz="105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Datumsplatzhalter 8"/>
          <p:cNvSpPr>
            <a:spLocks noGrp="1"/>
          </p:cNvSpPr>
          <p:nvPr>
            <p:ph type="dt" sz="half" idx="10"/>
          </p:nvPr>
        </p:nvSpPr>
        <p:spPr>
          <a:xfrm>
            <a:off x="1097280" y="6459785"/>
            <a:ext cx="2472271" cy="365125"/>
          </a:xfrm>
        </p:spPr>
        <p:txBody>
          <a:bodyP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de-DE" sz="900" b="0" i="0" u="none" strike="noStrike" kern="1200" cap="none" spc="0" normalizeH="0" baseline="0" noProof="0" dirty="0">
                <a:ln>
                  <a:noFill/>
                </a:ln>
                <a:solidFill>
                  <a:srgbClr val="FFFFFF"/>
                </a:solidFill>
                <a:effectLst/>
                <a:uLnTx/>
                <a:uFillTx/>
                <a:latin typeface="Arial" panose="020B0604020202020204"/>
                <a:ea typeface="+mn-ea"/>
                <a:cs typeface="+mn-cs"/>
              </a:rPr>
              <a:t>05.11.2024</a:t>
            </a:r>
            <a:endParaRPr kumimoji="0" lang="de-CH"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401271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CB8D28-A2E0-47C3-9761-FBF9A9760817}" type="slidenum">
              <a:rPr kumimoji="0" lang="de-CH" sz="105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de-CH" sz="1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Fußzeilenplatzhalter 5"/>
          <p:cNvSpPr>
            <a:spLocks noGrp="1"/>
          </p:cNvSpPr>
          <p:nvPr>
            <p:ph type="ftr" sz="quarter" idx="11"/>
          </p:nvPr>
        </p:nvSpPr>
        <p:spPr>
          <a:xfrm>
            <a:off x="3686185" y="6459785"/>
            <a:ext cx="4822804"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CH" sz="900" b="0" i="0" u="none" strike="noStrike" kern="1200" cap="all" spc="0" normalizeH="0" baseline="0" noProof="0" dirty="0">
                <a:ln>
                  <a:noFill/>
                </a:ln>
                <a:solidFill>
                  <a:srgbClr val="FFFFFF"/>
                </a:solidFill>
                <a:effectLst/>
                <a:uLnTx/>
                <a:uFillTx/>
                <a:latin typeface="Arial" panose="020B0604020202020204"/>
                <a:ea typeface="+mn-ea"/>
                <a:cs typeface="+mn-cs"/>
              </a:rPr>
              <a:t>Claudia Stalder, Co-Leitung Dienstleistungen</a:t>
            </a:r>
          </a:p>
        </p:txBody>
      </p:sp>
      <p:sp>
        <p:nvSpPr>
          <p:cNvPr id="3" name="Titel 2"/>
          <p:cNvSpPr>
            <a:spLocks noGrp="1"/>
          </p:cNvSpPr>
          <p:nvPr>
            <p:ph type="title"/>
          </p:nvPr>
        </p:nvSpPr>
        <p:spPr/>
        <p:txBody>
          <a:bodyPr/>
          <a:lstStyle/>
          <a:p>
            <a:r>
              <a:rPr lang="de-CH" dirty="0"/>
              <a:t>Unsere Dienstleistungen</a:t>
            </a:r>
            <a:br>
              <a:rPr lang="de-CH" dirty="0"/>
            </a:br>
            <a:endParaRPr lang="de-CH" dirty="0"/>
          </a:p>
        </p:txBody>
      </p:sp>
      <p:pic>
        <p:nvPicPr>
          <p:cNvPr id="10" name="Grafik 9"/>
          <p:cNvPicPr>
            <a:picLocks noChangeAspect="1"/>
          </p:cNvPicPr>
          <p:nvPr/>
        </p:nvPicPr>
        <p:blipFill rotWithShape="1">
          <a:blip r:embed="rId2"/>
          <a:srcRect l="1256" t="3313" r="1125" b="4175"/>
          <a:stretch/>
        </p:blipFill>
        <p:spPr>
          <a:xfrm>
            <a:off x="633663" y="2538381"/>
            <a:ext cx="10879222" cy="2604069"/>
          </a:xfrm>
          <a:prstGeom prst="rect">
            <a:avLst/>
          </a:prstGeom>
        </p:spPr>
      </p:pic>
      <p:sp>
        <p:nvSpPr>
          <p:cNvPr id="7" name="Datumsplatzhalter 8"/>
          <p:cNvSpPr>
            <a:spLocks noGrp="1"/>
          </p:cNvSpPr>
          <p:nvPr>
            <p:ph type="dt" sz="half" idx="10"/>
          </p:nvPr>
        </p:nvSpPr>
        <p:spPr>
          <a:xfrm>
            <a:off x="1097280" y="6459785"/>
            <a:ext cx="2472271" cy="365125"/>
          </a:xfrm>
        </p:spPr>
        <p:txBody>
          <a:bodyP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de-DE" sz="900" b="0" i="0" u="none" strike="noStrike" kern="1200" cap="none" spc="0" normalizeH="0" baseline="0" noProof="0" dirty="0">
                <a:ln>
                  <a:noFill/>
                </a:ln>
                <a:solidFill>
                  <a:srgbClr val="FFFFFF"/>
                </a:solidFill>
                <a:effectLst/>
                <a:uLnTx/>
                <a:uFillTx/>
                <a:latin typeface="Arial" panose="020B0604020202020204"/>
                <a:ea typeface="+mn-ea"/>
                <a:cs typeface="+mn-cs"/>
              </a:rPr>
              <a:t>05.11.2024</a:t>
            </a:r>
            <a:endParaRPr kumimoji="0" lang="de-CH"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13585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CB8D28-A2E0-47C3-9761-FBF9A9760817}" type="slidenum">
              <a:rPr kumimoji="0" lang="de-CH" sz="105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de-CH" sz="1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Fußzeilenplatzhalter 5"/>
          <p:cNvSpPr>
            <a:spLocks noGrp="1"/>
          </p:cNvSpPr>
          <p:nvPr>
            <p:ph type="ftr" sz="quarter" idx="11"/>
          </p:nvPr>
        </p:nvSpPr>
        <p:spPr>
          <a:xfrm>
            <a:off x="3686185" y="6459785"/>
            <a:ext cx="4822804"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CH" sz="900" b="0" i="0" u="none" strike="noStrike" kern="1200" cap="all" spc="0" normalizeH="0" baseline="0" noProof="0" dirty="0">
                <a:ln>
                  <a:noFill/>
                </a:ln>
                <a:solidFill>
                  <a:srgbClr val="FFFFFF"/>
                </a:solidFill>
                <a:effectLst/>
                <a:uLnTx/>
                <a:uFillTx/>
                <a:latin typeface="Arial" panose="020B0604020202020204"/>
                <a:ea typeface="+mn-ea"/>
                <a:cs typeface="+mn-cs"/>
              </a:rPr>
              <a:t>Claudia Stalder, Co-Leitung Dienstleistungen</a:t>
            </a:r>
          </a:p>
        </p:txBody>
      </p:sp>
      <p:sp>
        <p:nvSpPr>
          <p:cNvPr id="3" name="Titel 2"/>
          <p:cNvSpPr>
            <a:spLocks noGrp="1"/>
          </p:cNvSpPr>
          <p:nvPr>
            <p:ph type="title"/>
          </p:nvPr>
        </p:nvSpPr>
        <p:spPr/>
        <p:txBody>
          <a:bodyPr/>
          <a:lstStyle/>
          <a:p>
            <a:r>
              <a:rPr lang="de-CH" dirty="0"/>
              <a:t>Unsere Dienstleistungen</a:t>
            </a:r>
            <a:br>
              <a:rPr lang="de-CH" dirty="0"/>
            </a:br>
            <a:endParaRPr lang="de-CH" dirty="0"/>
          </a:p>
        </p:txBody>
      </p:sp>
      <p:pic>
        <p:nvPicPr>
          <p:cNvPr id="4" name="Grafik 3"/>
          <p:cNvPicPr>
            <a:picLocks noChangeAspect="1"/>
          </p:cNvPicPr>
          <p:nvPr/>
        </p:nvPicPr>
        <p:blipFill rotWithShape="1">
          <a:blip r:embed="rId2"/>
          <a:srcRect l="521" r="-1"/>
          <a:stretch/>
        </p:blipFill>
        <p:spPr>
          <a:xfrm>
            <a:off x="771787" y="2261555"/>
            <a:ext cx="6602136" cy="3768022"/>
          </a:xfrm>
          <a:prstGeom prst="rect">
            <a:avLst/>
          </a:prstGeom>
        </p:spPr>
      </p:pic>
      <p:pic>
        <p:nvPicPr>
          <p:cNvPr id="11" name="Grafik 10"/>
          <p:cNvPicPr>
            <a:picLocks noChangeAspect="1"/>
          </p:cNvPicPr>
          <p:nvPr/>
        </p:nvPicPr>
        <p:blipFill rotWithShape="1">
          <a:blip r:embed="rId3"/>
          <a:srcRect l="1256" t="3313" r="71016" b="4175"/>
          <a:stretch/>
        </p:blipFill>
        <p:spPr>
          <a:xfrm>
            <a:off x="7512047" y="2261555"/>
            <a:ext cx="2763878" cy="2329132"/>
          </a:xfrm>
          <a:prstGeom prst="rect">
            <a:avLst/>
          </a:prstGeom>
        </p:spPr>
      </p:pic>
      <p:sp>
        <p:nvSpPr>
          <p:cNvPr id="10" name="Datumsplatzhalter 8"/>
          <p:cNvSpPr>
            <a:spLocks noGrp="1"/>
          </p:cNvSpPr>
          <p:nvPr>
            <p:ph type="dt" sz="half" idx="10"/>
          </p:nvPr>
        </p:nvSpPr>
        <p:spPr>
          <a:xfrm>
            <a:off x="1097280" y="6459785"/>
            <a:ext cx="2472271" cy="365125"/>
          </a:xfrm>
        </p:spPr>
        <p:txBody>
          <a:bodyP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de-DE" sz="900" b="0" i="0" u="none" strike="noStrike" kern="1200" cap="none" spc="0" normalizeH="0" baseline="0" noProof="0" dirty="0">
                <a:ln>
                  <a:noFill/>
                </a:ln>
                <a:solidFill>
                  <a:srgbClr val="FFFFFF"/>
                </a:solidFill>
                <a:effectLst/>
                <a:uLnTx/>
                <a:uFillTx/>
                <a:latin typeface="Arial" panose="020B0604020202020204"/>
                <a:ea typeface="+mn-ea"/>
                <a:cs typeface="+mn-cs"/>
              </a:rPr>
              <a:t>05.11.2024</a:t>
            </a:r>
            <a:endParaRPr kumimoji="0" lang="de-CH"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131217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CB8D28-A2E0-47C3-9761-FBF9A9760817}" type="slidenum">
              <a:rPr kumimoji="0" lang="de-CH" sz="105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de-CH" sz="1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Fußzeilenplatzhalter 5"/>
          <p:cNvSpPr>
            <a:spLocks noGrp="1"/>
          </p:cNvSpPr>
          <p:nvPr>
            <p:ph type="ftr" sz="quarter" idx="11"/>
          </p:nvPr>
        </p:nvSpPr>
        <p:spPr>
          <a:xfrm>
            <a:off x="3686185" y="6459785"/>
            <a:ext cx="4822804"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CH" sz="900" b="0" i="0" u="none" strike="noStrike" kern="1200" cap="all" spc="0" normalizeH="0" baseline="0" noProof="0" dirty="0">
                <a:ln>
                  <a:noFill/>
                </a:ln>
                <a:solidFill>
                  <a:srgbClr val="FFFFFF"/>
                </a:solidFill>
                <a:effectLst/>
                <a:uLnTx/>
                <a:uFillTx/>
                <a:latin typeface="Arial" panose="020B0604020202020204"/>
                <a:ea typeface="+mn-ea"/>
                <a:cs typeface="+mn-cs"/>
              </a:rPr>
              <a:t>Claudia Stalder, Co-Leitung Dienstleistungen</a:t>
            </a:r>
          </a:p>
        </p:txBody>
      </p:sp>
      <p:sp>
        <p:nvSpPr>
          <p:cNvPr id="3" name="Titel 2"/>
          <p:cNvSpPr>
            <a:spLocks noGrp="1"/>
          </p:cNvSpPr>
          <p:nvPr>
            <p:ph type="title"/>
          </p:nvPr>
        </p:nvSpPr>
        <p:spPr/>
        <p:txBody>
          <a:bodyPr/>
          <a:lstStyle/>
          <a:p>
            <a:r>
              <a:rPr lang="de-CH" dirty="0"/>
              <a:t>Unsere Dienstleistungen</a:t>
            </a:r>
            <a:br>
              <a:rPr lang="de-CH" dirty="0"/>
            </a:br>
            <a:endParaRPr lang="de-CH" dirty="0"/>
          </a:p>
        </p:txBody>
      </p:sp>
      <p:pic>
        <p:nvPicPr>
          <p:cNvPr id="2" name="Grafik 1"/>
          <p:cNvPicPr>
            <a:picLocks noChangeAspect="1"/>
          </p:cNvPicPr>
          <p:nvPr/>
        </p:nvPicPr>
        <p:blipFill rotWithShape="1">
          <a:blip r:embed="rId2"/>
          <a:srcRect l="602"/>
          <a:stretch/>
        </p:blipFill>
        <p:spPr>
          <a:xfrm>
            <a:off x="771787" y="2261555"/>
            <a:ext cx="6624832" cy="3768022"/>
          </a:xfrm>
          <a:prstGeom prst="rect">
            <a:avLst/>
          </a:prstGeom>
        </p:spPr>
      </p:pic>
      <p:pic>
        <p:nvPicPr>
          <p:cNvPr id="8" name="Grafik 7"/>
          <p:cNvPicPr>
            <a:picLocks noChangeAspect="1"/>
          </p:cNvPicPr>
          <p:nvPr/>
        </p:nvPicPr>
        <p:blipFill rotWithShape="1">
          <a:blip r:embed="rId3"/>
          <a:srcRect l="28984" t="3313" r="35417" b="4175"/>
          <a:stretch/>
        </p:blipFill>
        <p:spPr>
          <a:xfrm>
            <a:off x="7534743" y="2261555"/>
            <a:ext cx="3548543" cy="2329132"/>
          </a:xfrm>
          <a:prstGeom prst="rect">
            <a:avLst/>
          </a:prstGeom>
        </p:spPr>
      </p:pic>
      <p:sp>
        <p:nvSpPr>
          <p:cNvPr id="11" name="Datumsplatzhalter 8"/>
          <p:cNvSpPr>
            <a:spLocks noGrp="1"/>
          </p:cNvSpPr>
          <p:nvPr>
            <p:ph type="dt" sz="half" idx="10"/>
          </p:nvPr>
        </p:nvSpPr>
        <p:spPr>
          <a:xfrm>
            <a:off x="1097280" y="6459785"/>
            <a:ext cx="2472271" cy="365125"/>
          </a:xfrm>
        </p:spPr>
        <p:txBody>
          <a:bodyP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de-DE" sz="900" b="0" i="0" u="none" strike="noStrike" kern="1200" cap="none" spc="0" normalizeH="0" baseline="0" noProof="0" dirty="0">
                <a:ln>
                  <a:noFill/>
                </a:ln>
                <a:solidFill>
                  <a:srgbClr val="FFFFFF"/>
                </a:solidFill>
                <a:effectLst/>
                <a:uLnTx/>
                <a:uFillTx/>
                <a:latin typeface="Arial" panose="020B0604020202020204"/>
                <a:ea typeface="+mn-ea"/>
                <a:cs typeface="+mn-cs"/>
              </a:rPr>
              <a:t>05.11.2024</a:t>
            </a:r>
            <a:endParaRPr kumimoji="0" lang="de-CH"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7796586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CB8D28-A2E0-47C3-9761-FBF9A9760817}" type="slidenum">
              <a:rPr kumimoji="0" lang="de-CH" sz="105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de-CH" sz="1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Fußzeilenplatzhalter 5"/>
          <p:cNvSpPr>
            <a:spLocks noGrp="1"/>
          </p:cNvSpPr>
          <p:nvPr>
            <p:ph type="ftr" sz="quarter" idx="11"/>
          </p:nvPr>
        </p:nvSpPr>
        <p:spPr>
          <a:xfrm>
            <a:off x="3686185" y="6459785"/>
            <a:ext cx="4822804"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CH" sz="900" b="0" i="0" u="none" strike="noStrike" kern="1200" cap="all" spc="0" normalizeH="0" baseline="0" noProof="0" dirty="0">
                <a:ln>
                  <a:noFill/>
                </a:ln>
                <a:solidFill>
                  <a:srgbClr val="FFFFFF"/>
                </a:solidFill>
                <a:effectLst/>
                <a:uLnTx/>
                <a:uFillTx/>
                <a:latin typeface="Arial" panose="020B0604020202020204"/>
                <a:ea typeface="+mn-ea"/>
                <a:cs typeface="+mn-cs"/>
              </a:rPr>
              <a:t>Claudia Stalder, Co-Leitung Dienstleistungen</a:t>
            </a:r>
          </a:p>
        </p:txBody>
      </p:sp>
      <p:sp>
        <p:nvSpPr>
          <p:cNvPr id="3" name="Titel 2"/>
          <p:cNvSpPr>
            <a:spLocks noGrp="1"/>
          </p:cNvSpPr>
          <p:nvPr>
            <p:ph type="title"/>
          </p:nvPr>
        </p:nvSpPr>
        <p:spPr/>
        <p:txBody>
          <a:bodyPr/>
          <a:lstStyle/>
          <a:p>
            <a:r>
              <a:rPr lang="de-CH" dirty="0"/>
              <a:t>Unsere Dienstleistungen</a:t>
            </a:r>
            <a:br>
              <a:rPr lang="de-CH" dirty="0"/>
            </a:br>
            <a:endParaRPr lang="de-CH" dirty="0"/>
          </a:p>
        </p:txBody>
      </p:sp>
      <p:pic>
        <p:nvPicPr>
          <p:cNvPr id="4" name="Grafik 3"/>
          <p:cNvPicPr>
            <a:picLocks noChangeAspect="1"/>
          </p:cNvPicPr>
          <p:nvPr/>
        </p:nvPicPr>
        <p:blipFill rotWithShape="1">
          <a:blip r:embed="rId2"/>
          <a:srcRect l="1215" r="541"/>
          <a:stretch/>
        </p:blipFill>
        <p:spPr>
          <a:xfrm>
            <a:off x="771787" y="2261555"/>
            <a:ext cx="6624832" cy="3816849"/>
          </a:xfrm>
          <a:prstGeom prst="rect">
            <a:avLst/>
          </a:prstGeom>
        </p:spPr>
      </p:pic>
      <p:pic>
        <p:nvPicPr>
          <p:cNvPr id="8" name="Grafik 7"/>
          <p:cNvPicPr>
            <a:picLocks noChangeAspect="1"/>
          </p:cNvPicPr>
          <p:nvPr/>
        </p:nvPicPr>
        <p:blipFill rotWithShape="1">
          <a:blip r:embed="rId3"/>
          <a:srcRect l="65677" t="3313" r="1125" b="4175"/>
          <a:stretch/>
        </p:blipFill>
        <p:spPr>
          <a:xfrm>
            <a:off x="7534743" y="2261555"/>
            <a:ext cx="3309118" cy="2329132"/>
          </a:xfrm>
          <a:prstGeom prst="rect">
            <a:avLst/>
          </a:prstGeom>
        </p:spPr>
      </p:pic>
      <p:sp>
        <p:nvSpPr>
          <p:cNvPr id="11" name="Datumsplatzhalter 8"/>
          <p:cNvSpPr>
            <a:spLocks noGrp="1"/>
          </p:cNvSpPr>
          <p:nvPr>
            <p:ph type="dt" sz="half" idx="10"/>
          </p:nvPr>
        </p:nvSpPr>
        <p:spPr>
          <a:xfrm>
            <a:off x="1097280" y="6459785"/>
            <a:ext cx="2472271" cy="365125"/>
          </a:xfrm>
        </p:spPr>
        <p:txBody>
          <a:bodyP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de-DE" sz="900" b="0" i="0" u="none" strike="noStrike" kern="1200" cap="none" spc="0" normalizeH="0" baseline="0" noProof="0" dirty="0">
                <a:ln>
                  <a:noFill/>
                </a:ln>
                <a:solidFill>
                  <a:srgbClr val="FFFFFF"/>
                </a:solidFill>
                <a:effectLst/>
                <a:uLnTx/>
                <a:uFillTx/>
                <a:latin typeface="Arial" panose="020B0604020202020204"/>
                <a:ea typeface="+mn-ea"/>
                <a:cs typeface="+mn-cs"/>
              </a:rPr>
              <a:t>05.11.2024</a:t>
            </a:r>
            <a:endParaRPr kumimoji="0" lang="de-CH"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58255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CB8D28-A2E0-47C3-9761-FBF9A9760817}" type="slidenum">
              <a:rPr kumimoji="0" lang="de-CH" sz="105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de-CH" sz="1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Fußzeilenplatzhalter 5"/>
          <p:cNvSpPr>
            <a:spLocks noGrp="1"/>
          </p:cNvSpPr>
          <p:nvPr>
            <p:ph type="ftr" sz="quarter" idx="11"/>
          </p:nvPr>
        </p:nvSpPr>
        <p:spPr>
          <a:xfrm>
            <a:off x="3686185" y="6459785"/>
            <a:ext cx="4822804"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CH" sz="900" b="0" i="0" u="none" strike="noStrike" kern="1200" cap="all" spc="0" normalizeH="0" baseline="0" noProof="0" dirty="0">
                <a:ln>
                  <a:noFill/>
                </a:ln>
                <a:solidFill>
                  <a:srgbClr val="FFFFFF"/>
                </a:solidFill>
                <a:effectLst/>
                <a:uLnTx/>
                <a:uFillTx/>
                <a:latin typeface="Arial" panose="020B0604020202020204"/>
                <a:ea typeface="+mn-ea"/>
                <a:cs typeface="+mn-cs"/>
              </a:rPr>
              <a:t>Claudia Stalder, Co-Leitung Dienstleistungen</a:t>
            </a:r>
          </a:p>
        </p:txBody>
      </p:sp>
      <p:sp>
        <p:nvSpPr>
          <p:cNvPr id="3" name="Titel 2"/>
          <p:cNvSpPr>
            <a:spLocks noGrp="1"/>
          </p:cNvSpPr>
          <p:nvPr>
            <p:ph type="title"/>
          </p:nvPr>
        </p:nvSpPr>
        <p:spPr/>
        <p:txBody>
          <a:bodyPr/>
          <a:lstStyle/>
          <a:p>
            <a:r>
              <a:rPr lang="de-CH" dirty="0"/>
              <a:t>Fokus Betreuung</a:t>
            </a:r>
            <a:br>
              <a:rPr lang="de-CH" dirty="0"/>
            </a:br>
            <a:endParaRPr lang="de-CH" dirty="0"/>
          </a:p>
        </p:txBody>
      </p:sp>
      <p:pic>
        <p:nvPicPr>
          <p:cNvPr id="5" name="Grafik 4"/>
          <p:cNvPicPr>
            <a:picLocks noChangeAspect="1"/>
          </p:cNvPicPr>
          <p:nvPr/>
        </p:nvPicPr>
        <p:blipFill>
          <a:blip r:embed="rId2"/>
          <a:stretch>
            <a:fillRect/>
          </a:stretch>
        </p:blipFill>
        <p:spPr>
          <a:xfrm>
            <a:off x="771787" y="2075849"/>
            <a:ext cx="3084946" cy="4093950"/>
          </a:xfrm>
          <a:prstGeom prst="rect">
            <a:avLst/>
          </a:prstGeom>
        </p:spPr>
      </p:pic>
      <p:graphicFrame>
        <p:nvGraphicFramePr>
          <p:cNvPr id="10" name="Inhaltsplatzhalter 7"/>
          <p:cNvGraphicFramePr>
            <a:graphicFrameLocks noGrp="1"/>
          </p:cNvGraphicFramePr>
          <p:nvPr>
            <p:ph idx="1"/>
          </p:nvPr>
        </p:nvGraphicFramePr>
        <p:xfrm>
          <a:off x="4292869" y="2075849"/>
          <a:ext cx="7103443" cy="2858616"/>
        </p:xfrm>
        <a:graphic>
          <a:graphicData uri="http://schemas.openxmlformats.org/drawingml/2006/table">
            <a:tbl>
              <a:tblPr firstRow="1" bandRow="1">
                <a:tableStyleId>{5C22544A-7EE6-4342-B048-85BDC9FD1C3A}</a:tableStyleId>
              </a:tblPr>
              <a:tblGrid>
                <a:gridCol w="1669385">
                  <a:extLst>
                    <a:ext uri="{9D8B030D-6E8A-4147-A177-3AD203B41FA5}">
                      <a16:colId xmlns:a16="http://schemas.microsoft.com/office/drawing/2014/main" val="565471974"/>
                    </a:ext>
                  </a:extLst>
                </a:gridCol>
                <a:gridCol w="5434058">
                  <a:extLst>
                    <a:ext uri="{9D8B030D-6E8A-4147-A177-3AD203B41FA5}">
                      <a16:colId xmlns:a16="http://schemas.microsoft.com/office/drawing/2014/main" val="3508632655"/>
                    </a:ext>
                  </a:extLst>
                </a:gridCol>
              </a:tblGrid>
              <a:tr h="9485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Betreuung HWB</a:t>
                      </a:r>
                    </a:p>
                  </a:txBody>
                  <a:tcPr/>
                </a:tc>
                <a:tc>
                  <a:txBody>
                    <a:bodyPr/>
                    <a:lstStyle/>
                    <a:p>
                      <a:r>
                        <a:rPr lang="de-CH" dirty="0"/>
                        <a:t>Spitex-Mitarbeiterin</a:t>
                      </a:r>
                      <a:r>
                        <a:rPr lang="de-CH" baseline="0" dirty="0"/>
                        <a:t> ohne fachliche Ausbildung, stundenweise</a:t>
                      </a:r>
                    </a:p>
                  </a:txBody>
                  <a:tcPr/>
                </a:tc>
                <a:extLst>
                  <a:ext uri="{0D108BD9-81ED-4DB2-BD59-A6C34878D82A}">
                    <a16:rowId xmlns:a16="http://schemas.microsoft.com/office/drawing/2014/main" val="2445363953"/>
                  </a:ext>
                </a:extLst>
              </a:tr>
              <a:tr h="12331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Betreuung und Pflege</a:t>
                      </a:r>
                    </a:p>
                    <a:p>
                      <a:endParaRPr lang="de-CH" dirty="0"/>
                    </a:p>
                  </a:txBody>
                  <a:tcPr/>
                </a:tc>
                <a:tc>
                  <a:txBody>
                    <a:bodyPr/>
                    <a:lstStyle/>
                    <a:p>
                      <a:r>
                        <a:rPr lang="de-CH" dirty="0"/>
                        <a:t>Betreuung</a:t>
                      </a:r>
                      <a:r>
                        <a:rPr lang="de-CH" baseline="0" dirty="0"/>
                        <a:t> in Kombination mit Pflege bei chronisch erkrankten Menschen, die auf Unterstützung Dritter angewiesen sind und zur Entlastung der Angehörigen.</a:t>
                      </a:r>
                      <a:endParaRPr lang="de-CH" dirty="0"/>
                    </a:p>
                  </a:txBody>
                  <a:tcPr/>
                </a:tc>
                <a:extLst>
                  <a:ext uri="{0D108BD9-81ED-4DB2-BD59-A6C34878D82A}">
                    <a16:rowId xmlns:a16="http://schemas.microsoft.com/office/drawing/2014/main" val="3366064423"/>
                  </a:ext>
                </a:extLst>
              </a:tr>
              <a:tr h="676893">
                <a:tc>
                  <a:txBody>
                    <a:bodyPr/>
                    <a:lstStyle/>
                    <a:p>
                      <a:r>
                        <a:rPr lang="de-CH" dirty="0"/>
                        <a:t>Angebot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Spazieren gehen, Spielen,</a:t>
                      </a:r>
                      <a:r>
                        <a:rPr lang="de-CH" baseline="0" dirty="0"/>
                        <a:t> Vorlesen, ins Theater begleiten, etc.</a:t>
                      </a:r>
                      <a:endParaRPr lang="de-CH" dirty="0"/>
                    </a:p>
                  </a:txBody>
                  <a:tcPr/>
                </a:tc>
                <a:extLst>
                  <a:ext uri="{0D108BD9-81ED-4DB2-BD59-A6C34878D82A}">
                    <a16:rowId xmlns:a16="http://schemas.microsoft.com/office/drawing/2014/main" val="2624429653"/>
                  </a:ext>
                </a:extLst>
              </a:tr>
            </a:tbl>
          </a:graphicData>
        </a:graphic>
      </p:graphicFrame>
      <p:sp>
        <p:nvSpPr>
          <p:cNvPr id="11" name="Datumsplatzhalter 8"/>
          <p:cNvSpPr>
            <a:spLocks noGrp="1"/>
          </p:cNvSpPr>
          <p:nvPr>
            <p:ph type="dt" sz="half" idx="10"/>
          </p:nvPr>
        </p:nvSpPr>
        <p:spPr>
          <a:xfrm>
            <a:off x="1097280" y="6459785"/>
            <a:ext cx="2472271" cy="365125"/>
          </a:xfrm>
        </p:spPr>
        <p:txBody>
          <a:bodyP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de-DE" sz="900" b="0" i="0" u="none" strike="noStrike" kern="1200" cap="none" spc="0" normalizeH="0" baseline="0" noProof="0" dirty="0">
                <a:ln>
                  <a:noFill/>
                </a:ln>
                <a:solidFill>
                  <a:srgbClr val="FFFFFF"/>
                </a:solidFill>
                <a:effectLst/>
                <a:uLnTx/>
                <a:uFillTx/>
                <a:latin typeface="Arial" panose="020B0604020202020204"/>
                <a:ea typeface="+mn-ea"/>
                <a:cs typeface="+mn-cs"/>
              </a:rPr>
              <a:t>05.11.2024</a:t>
            </a:r>
            <a:endParaRPr kumimoji="0" lang="de-CH"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5489960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CB8D28-A2E0-47C3-9761-FBF9A9760817}" type="slidenum">
              <a:rPr kumimoji="0" lang="de-CH" sz="105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de-CH" sz="1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Fußzeilenplatzhalter 5"/>
          <p:cNvSpPr>
            <a:spLocks noGrp="1"/>
          </p:cNvSpPr>
          <p:nvPr>
            <p:ph type="ftr" sz="quarter" idx="11"/>
          </p:nvPr>
        </p:nvSpPr>
        <p:spPr>
          <a:xfrm>
            <a:off x="3686185" y="6459785"/>
            <a:ext cx="4822804"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CH" sz="900" b="0" i="0" u="none" strike="noStrike" kern="1200" cap="all" spc="0" normalizeH="0" baseline="0" noProof="0" dirty="0">
                <a:ln>
                  <a:noFill/>
                </a:ln>
                <a:solidFill>
                  <a:srgbClr val="FFFFFF"/>
                </a:solidFill>
                <a:effectLst/>
                <a:uLnTx/>
                <a:uFillTx/>
                <a:latin typeface="Arial" panose="020B0604020202020204"/>
                <a:ea typeface="+mn-ea"/>
                <a:cs typeface="+mn-cs"/>
              </a:rPr>
              <a:t>Claudia Stalder, Co-Leitung Dienstleistungen</a:t>
            </a:r>
          </a:p>
        </p:txBody>
      </p:sp>
      <p:sp>
        <p:nvSpPr>
          <p:cNvPr id="3" name="Titel 2"/>
          <p:cNvSpPr>
            <a:spLocks noGrp="1"/>
          </p:cNvSpPr>
          <p:nvPr>
            <p:ph type="title"/>
          </p:nvPr>
        </p:nvSpPr>
        <p:spPr/>
        <p:txBody>
          <a:bodyPr/>
          <a:lstStyle/>
          <a:p>
            <a:r>
              <a:rPr lang="de-CH" dirty="0"/>
              <a:t>Fokus Pflegende Angehörige</a:t>
            </a:r>
            <a:br>
              <a:rPr lang="de-CH" dirty="0"/>
            </a:br>
            <a:endParaRPr lang="de-CH" dirty="0"/>
          </a:p>
        </p:txBody>
      </p:sp>
      <p:graphicFrame>
        <p:nvGraphicFramePr>
          <p:cNvPr id="10" name="Inhaltsplatzhalter 7"/>
          <p:cNvGraphicFramePr>
            <a:graphicFrameLocks noGrp="1"/>
          </p:cNvGraphicFramePr>
          <p:nvPr>
            <p:ph idx="1"/>
          </p:nvPr>
        </p:nvGraphicFramePr>
        <p:xfrm>
          <a:off x="4292869" y="2075849"/>
          <a:ext cx="7103443" cy="4148975"/>
        </p:xfrm>
        <a:graphic>
          <a:graphicData uri="http://schemas.openxmlformats.org/drawingml/2006/table">
            <a:tbl>
              <a:tblPr firstRow="1" bandRow="1">
                <a:tableStyleId>{5C22544A-7EE6-4342-B048-85BDC9FD1C3A}</a:tableStyleId>
              </a:tblPr>
              <a:tblGrid>
                <a:gridCol w="1669385">
                  <a:extLst>
                    <a:ext uri="{9D8B030D-6E8A-4147-A177-3AD203B41FA5}">
                      <a16:colId xmlns:a16="http://schemas.microsoft.com/office/drawing/2014/main" val="565471974"/>
                    </a:ext>
                  </a:extLst>
                </a:gridCol>
                <a:gridCol w="5434058">
                  <a:extLst>
                    <a:ext uri="{9D8B030D-6E8A-4147-A177-3AD203B41FA5}">
                      <a16:colId xmlns:a16="http://schemas.microsoft.com/office/drawing/2014/main" val="3508632655"/>
                    </a:ext>
                  </a:extLst>
                </a:gridCol>
              </a:tblGrid>
              <a:tr h="9485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Anstellung Pflegende</a:t>
                      </a:r>
                      <a:r>
                        <a:rPr lang="de-CH" baseline="0" dirty="0"/>
                        <a:t> Angehörige</a:t>
                      </a:r>
                      <a:endParaRPr lang="de-CH" dirty="0"/>
                    </a:p>
                  </a:txBody>
                  <a:tcPr/>
                </a:tc>
                <a:tc>
                  <a:txBody>
                    <a:bodyPr/>
                    <a:lstStyle/>
                    <a:p>
                      <a:r>
                        <a:rPr lang="de-CH" dirty="0"/>
                        <a:t>Anstellung von </a:t>
                      </a:r>
                      <a:r>
                        <a:rPr lang="de-CH" baseline="0" dirty="0"/>
                        <a:t>pflegenden Angehörigen bei der Spitex Oberaargau AG SOAG zu fairen Konditionen. </a:t>
                      </a:r>
                      <a:endParaRPr lang="de-CH" dirty="0"/>
                    </a:p>
                  </a:txBody>
                  <a:tcPr/>
                </a:tc>
                <a:extLst>
                  <a:ext uri="{0D108BD9-81ED-4DB2-BD59-A6C34878D82A}">
                    <a16:rowId xmlns:a16="http://schemas.microsoft.com/office/drawing/2014/main" val="2445363953"/>
                  </a:ext>
                </a:extLst>
              </a:tr>
              <a:tr h="12331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Fachliche</a:t>
                      </a:r>
                      <a:r>
                        <a:rPr lang="de-CH" baseline="0" dirty="0"/>
                        <a:t> Unterstützung, fairer Lohn</a:t>
                      </a:r>
                      <a:endParaRPr lang="de-CH" dirty="0"/>
                    </a:p>
                    <a:p>
                      <a:endParaRPr lang="de-CH" dirty="0"/>
                    </a:p>
                  </a:txBody>
                  <a:tcPr/>
                </a:tc>
                <a:tc>
                  <a:txBody>
                    <a:bodyPr/>
                    <a:lstStyle/>
                    <a:p>
                      <a:r>
                        <a:rPr lang="de-CH" dirty="0"/>
                        <a:t>Anstellung von </a:t>
                      </a:r>
                      <a:r>
                        <a:rPr lang="de-CH" baseline="0" dirty="0"/>
                        <a:t>pflegenden Angehörigen mit entsprechender Weiterbildung, </a:t>
                      </a:r>
                      <a:r>
                        <a:rPr lang="de-CH" sz="1800" b="0" i="0" kern="1200" dirty="0">
                          <a:solidFill>
                            <a:schemeClr val="dk1"/>
                          </a:solidFill>
                          <a:effectLst/>
                          <a:latin typeface="+mn-lt"/>
                          <a:ea typeface="+mn-ea"/>
                          <a:cs typeface="+mn-cs"/>
                        </a:rPr>
                        <a:t>Unterstützung</a:t>
                      </a:r>
                      <a:r>
                        <a:rPr lang="de-CH" sz="1800" b="0" i="0" kern="1200" baseline="0" dirty="0">
                          <a:solidFill>
                            <a:schemeClr val="dk1"/>
                          </a:solidFill>
                          <a:effectLst/>
                          <a:latin typeface="+mn-lt"/>
                          <a:ea typeface="+mn-ea"/>
                          <a:cs typeface="+mn-cs"/>
                        </a:rPr>
                        <a:t> durch</a:t>
                      </a:r>
                      <a:r>
                        <a:rPr lang="de-CH" sz="1800" b="0" i="0" kern="1200" dirty="0">
                          <a:solidFill>
                            <a:schemeClr val="dk1"/>
                          </a:solidFill>
                          <a:effectLst/>
                          <a:latin typeface="+mn-lt"/>
                          <a:ea typeface="+mn-ea"/>
                          <a:cs typeface="+mn-cs"/>
                        </a:rPr>
                        <a:t> </a:t>
                      </a:r>
                      <a:r>
                        <a:rPr lang="de-CH" sz="1800" kern="1200" dirty="0">
                          <a:solidFill>
                            <a:schemeClr val="dk1"/>
                          </a:solidFill>
                          <a:effectLst/>
                          <a:latin typeface="+mn-lt"/>
                          <a:ea typeface="+mn-ea"/>
                          <a:cs typeface="+mn-cs"/>
                        </a:rPr>
                        <a:t>Pflegebezugsperson der Spitex Oberaargau AG </a:t>
                      </a:r>
                      <a:r>
                        <a:rPr lang="de-CH" sz="1800" b="0" i="0" kern="1200" dirty="0">
                          <a:solidFill>
                            <a:schemeClr val="dk1"/>
                          </a:solidFill>
                          <a:effectLst/>
                          <a:latin typeface="+mn-lt"/>
                          <a:ea typeface="+mn-ea"/>
                          <a:cs typeface="+mn-cs"/>
                        </a:rPr>
                        <a:t>mit praxisnahen Tipps, vertrauensvolle Begleitung für eine stressfreie Pflegesituation in den eigenen vier Wänden, vermeiden</a:t>
                      </a:r>
                      <a:r>
                        <a:rPr lang="de-CH" sz="1800" b="0" i="0" kern="1200" baseline="0" dirty="0">
                          <a:solidFill>
                            <a:schemeClr val="dk1"/>
                          </a:solidFill>
                          <a:effectLst/>
                          <a:latin typeface="+mn-lt"/>
                          <a:ea typeface="+mn-ea"/>
                          <a:cs typeface="+mn-cs"/>
                        </a:rPr>
                        <a:t> von Lohnausfällen</a:t>
                      </a:r>
                      <a:endParaRPr lang="de-CH" dirty="0"/>
                    </a:p>
                  </a:txBody>
                  <a:tcPr/>
                </a:tc>
                <a:extLst>
                  <a:ext uri="{0D108BD9-81ED-4DB2-BD59-A6C34878D82A}">
                    <a16:rowId xmlns:a16="http://schemas.microsoft.com/office/drawing/2014/main" val="3366064423"/>
                  </a:ext>
                </a:extLst>
              </a:tr>
              <a:tr h="1233148">
                <a:tc>
                  <a:txBody>
                    <a:bodyPr/>
                    <a:lstStyle/>
                    <a:p>
                      <a:r>
                        <a:rPr lang="de-CH" dirty="0"/>
                        <a:t>Angebot</a:t>
                      </a:r>
                    </a:p>
                  </a:txBody>
                  <a:tcPr/>
                </a:tc>
                <a:tc>
                  <a:txBody>
                    <a:bodyPr/>
                    <a:lstStyle/>
                    <a:p>
                      <a:r>
                        <a:rPr lang="de-CH" dirty="0"/>
                        <a:t>Arbeitsvertrag, f</a:t>
                      </a:r>
                      <a:r>
                        <a:rPr lang="de-CH" sz="1800" b="0" i="0" kern="1200" dirty="0">
                          <a:solidFill>
                            <a:schemeClr val="dk1"/>
                          </a:solidFill>
                          <a:effectLst/>
                          <a:latin typeface="+mn-lt"/>
                          <a:ea typeface="+mn-ea"/>
                          <a:cs typeface="+mn-cs"/>
                        </a:rPr>
                        <a:t>aire Vergütung für Ihre Pflegeleistungen als pflegende Angehörige,</a:t>
                      </a:r>
                      <a:r>
                        <a:rPr lang="de-CH" sz="1800" b="0" i="0" kern="1200" baseline="0" dirty="0">
                          <a:solidFill>
                            <a:schemeClr val="dk1"/>
                          </a:solidFill>
                          <a:effectLst/>
                          <a:latin typeface="+mn-lt"/>
                          <a:ea typeface="+mn-ea"/>
                          <a:cs typeface="+mn-cs"/>
                        </a:rPr>
                        <a:t> f</a:t>
                      </a:r>
                      <a:r>
                        <a:rPr lang="de-CH" sz="1800" b="0" i="0" kern="1200" dirty="0">
                          <a:solidFill>
                            <a:schemeClr val="dk1"/>
                          </a:solidFill>
                          <a:effectLst/>
                          <a:latin typeface="+mn-lt"/>
                          <a:ea typeface="+mn-ea"/>
                          <a:cs typeface="+mn-cs"/>
                        </a:rPr>
                        <a:t>achliche Unterstützung durch</a:t>
                      </a:r>
                      <a:r>
                        <a:rPr lang="de-CH" sz="1800" b="0" i="0" kern="1200" baseline="0" dirty="0">
                          <a:solidFill>
                            <a:schemeClr val="dk1"/>
                          </a:solidFill>
                          <a:effectLst/>
                          <a:latin typeface="+mn-lt"/>
                          <a:ea typeface="+mn-ea"/>
                          <a:cs typeface="+mn-cs"/>
                        </a:rPr>
                        <a:t> die Spitex Oberaargau AG, </a:t>
                      </a:r>
                      <a:r>
                        <a:rPr lang="de-CH" sz="1800" b="0" i="0" kern="1200" dirty="0">
                          <a:solidFill>
                            <a:schemeClr val="dk1"/>
                          </a:solidFill>
                          <a:effectLst/>
                          <a:latin typeface="+mn-lt"/>
                          <a:ea typeface="+mn-ea"/>
                          <a:cs typeface="+mn-cs"/>
                        </a:rPr>
                        <a:t>Entlastung bei der Pflege Ihrer Angehörigen</a:t>
                      </a:r>
                      <a:endParaRPr lang="de-CH" dirty="0"/>
                    </a:p>
                  </a:txBody>
                  <a:tcPr/>
                </a:tc>
                <a:extLst>
                  <a:ext uri="{0D108BD9-81ED-4DB2-BD59-A6C34878D82A}">
                    <a16:rowId xmlns:a16="http://schemas.microsoft.com/office/drawing/2014/main" val="1892762980"/>
                  </a:ext>
                </a:extLst>
              </a:tr>
            </a:tbl>
          </a:graphicData>
        </a:graphic>
      </p:graphicFrame>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l="13064" r="26346"/>
          <a:stretch/>
        </p:blipFill>
        <p:spPr>
          <a:xfrm>
            <a:off x="771787" y="2075849"/>
            <a:ext cx="3084946" cy="2863990"/>
          </a:xfrm>
          <a:prstGeom prst="rect">
            <a:avLst/>
          </a:prstGeom>
        </p:spPr>
      </p:pic>
      <p:sp>
        <p:nvSpPr>
          <p:cNvPr id="11" name="Datumsplatzhalter 8"/>
          <p:cNvSpPr>
            <a:spLocks noGrp="1"/>
          </p:cNvSpPr>
          <p:nvPr>
            <p:ph type="dt" sz="half" idx="10"/>
          </p:nvPr>
        </p:nvSpPr>
        <p:spPr>
          <a:xfrm>
            <a:off x="1097280" y="6459785"/>
            <a:ext cx="2472271" cy="365125"/>
          </a:xfrm>
        </p:spPr>
        <p:txBody>
          <a:bodyP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de-DE" sz="900" b="0" i="0" u="none" strike="noStrike" kern="1200" cap="none" spc="0" normalizeH="0" baseline="0" noProof="0" dirty="0">
                <a:ln>
                  <a:noFill/>
                </a:ln>
                <a:solidFill>
                  <a:srgbClr val="FFFFFF"/>
                </a:solidFill>
                <a:effectLst/>
                <a:uLnTx/>
                <a:uFillTx/>
                <a:latin typeface="Arial" panose="020B0604020202020204"/>
                <a:ea typeface="+mn-ea"/>
                <a:cs typeface="+mn-cs"/>
              </a:rPr>
              <a:t>05.11.2024</a:t>
            </a:r>
            <a:endParaRPr kumimoji="0" lang="de-CH"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89197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CB8D28-A2E0-47C3-9761-FBF9A9760817}" type="slidenum">
              <a:rPr kumimoji="0" lang="de-CH" sz="105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de-CH" sz="1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Fußzeilenplatzhalter 5"/>
          <p:cNvSpPr>
            <a:spLocks noGrp="1"/>
          </p:cNvSpPr>
          <p:nvPr>
            <p:ph type="ftr" sz="quarter" idx="11"/>
          </p:nvPr>
        </p:nvSpPr>
        <p:spPr>
          <a:xfrm>
            <a:off x="3686185" y="6459785"/>
            <a:ext cx="4822804" cy="365125"/>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CH" sz="900" b="0" i="0" u="none" strike="noStrike" kern="1200" cap="all" spc="0" normalizeH="0" baseline="0" noProof="0" dirty="0">
                <a:ln>
                  <a:noFill/>
                </a:ln>
                <a:solidFill>
                  <a:srgbClr val="FFFFFF"/>
                </a:solidFill>
                <a:effectLst/>
                <a:uLnTx/>
                <a:uFillTx/>
                <a:latin typeface="Arial" panose="020B0604020202020204"/>
                <a:ea typeface="+mn-ea"/>
                <a:cs typeface="+mn-cs"/>
              </a:rPr>
              <a:t>Claudia Stalder, Co-Leitung Dienstleistungen</a:t>
            </a:r>
          </a:p>
        </p:txBody>
      </p:sp>
      <p:sp>
        <p:nvSpPr>
          <p:cNvPr id="3" name="Titel 2"/>
          <p:cNvSpPr>
            <a:spLocks noGrp="1"/>
          </p:cNvSpPr>
          <p:nvPr>
            <p:ph type="title"/>
          </p:nvPr>
        </p:nvSpPr>
        <p:spPr/>
        <p:txBody>
          <a:bodyPr/>
          <a:lstStyle/>
          <a:p>
            <a:r>
              <a:rPr lang="de-CH" dirty="0"/>
              <a:t>Fokus </a:t>
            </a:r>
            <a:r>
              <a:rPr lang="de-CH" dirty="0" err="1"/>
              <a:t>FairCare@Home</a:t>
            </a:r>
            <a:br>
              <a:rPr lang="de-CH" dirty="0"/>
            </a:br>
            <a:endParaRPr lang="de-CH" dirty="0"/>
          </a:p>
        </p:txBody>
      </p:sp>
      <p:graphicFrame>
        <p:nvGraphicFramePr>
          <p:cNvPr id="10" name="Inhaltsplatzhalter 7"/>
          <p:cNvGraphicFramePr>
            <a:graphicFrameLocks noGrp="1"/>
          </p:cNvGraphicFramePr>
          <p:nvPr>
            <p:ph idx="1"/>
          </p:nvPr>
        </p:nvGraphicFramePr>
        <p:xfrm>
          <a:off x="4183412" y="2075849"/>
          <a:ext cx="7103443" cy="3874655"/>
        </p:xfrm>
        <a:graphic>
          <a:graphicData uri="http://schemas.openxmlformats.org/drawingml/2006/table">
            <a:tbl>
              <a:tblPr firstRow="1" bandRow="1">
                <a:tableStyleId>{5C22544A-7EE6-4342-B048-85BDC9FD1C3A}</a:tableStyleId>
              </a:tblPr>
              <a:tblGrid>
                <a:gridCol w="1669385">
                  <a:extLst>
                    <a:ext uri="{9D8B030D-6E8A-4147-A177-3AD203B41FA5}">
                      <a16:colId xmlns:a16="http://schemas.microsoft.com/office/drawing/2014/main" val="565471974"/>
                    </a:ext>
                  </a:extLst>
                </a:gridCol>
                <a:gridCol w="5434058">
                  <a:extLst>
                    <a:ext uri="{9D8B030D-6E8A-4147-A177-3AD203B41FA5}">
                      <a16:colId xmlns:a16="http://schemas.microsoft.com/office/drawing/2014/main" val="3508632655"/>
                    </a:ext>
                  </a:extLst>
                </a:gridCol>
              </a:tblGrid>
              <a:tr h="9485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Live-in-Betreuung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24-Stunden-Betreuung</a:t>
                      </a:r>
                      <a:r>
                        <a:rPr lang="de-CH" baseline="0" dirty="0"/>
                        <a:t> durch Live-In-Betreuungsperson kombiniert mit Spitex- Leistungen und Qualitätsüberprüfung</a:t>
                      </a:r>
                      <a:endParaRPr lang="de-CH" dirty="0"/>
                    </a:p>
                  </a:txBody>
                  <a:tcPr/>
                </a:tc>
                <a:extLst>
                  <a:ext uri="{0D108BD9-81ED-4DB2-BD59-A6C34878D82A}">
                    <a16:rowId xmlns:a16="http://schemas.microsoft.com/office/drawing/2014/main" val="2445363953"/>
                  </a:ext>
                </a:extLst>
              </a:tr>
              <a:tr h="12331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Begleitung</a:t>
                      </a:r>
                      <a:r>
                        <a:rPr lang="de-CH" baseline="0" dirty="0"/>
                        <a:t> und Anleitung durch die Spitex</a:t>
                      </a:r>
                      <a:endParaRPr lang="de-CH" dirty="0"/>
                    </a:p>
                  </a:txBody>
                  <a:tcPr/>
                </a:tc>
                <a:tc>
                  <a:txBody>
                    <a:bodyPr/>
                    <a:lstStyle/>
                    <a:p>
                      <a:r>
                        <a:rPr lang="de-CH" sz="1800" kern="1200" dirty="0">
                          <a:solidFill>
                            <a:schemeClr val="dk1"/>
                          </a:solidFill>
                          <a:effectLst/>
                          <a:latin typeface="+mn-lt"/>
                          <a:ea typeface="+mn-ea"/>
                          <a:cs typeface="+mn-cs"/>
                        </a:rPr>
                        <a:t>Live-In-Personen</a:t>
                      </a:r>
                      <a:r>
                        <a:rPr lang="de-CH" sz="1800" kern="1200" baseline="0" dirty="0">
                          <a:solidFill>
                            <a:schemeClr val="dk1"/>
                          </a:solidFill>
                          <a:effectLst/>
                          <a:latin typeface="+mn-lt"/>
                          <a:ea typeface="+mn-ea"/>
                          <a:cs typeface="+mn-cs"/>
                        </a:rPr>
                        <a:t> mit a</a:t>
                      </a:r>
                      <a:r>
                        <a:rPr lang="de-CH" sz="1800" kern="1200" dirty="0">
                          <a:solidFill>
                            <a:schemeClr val="dk1"/>
                          </a:solidFill>
                          <a:effectLst/>
                          <a:latin typeface="+mn-lt"/>
                          <a:ea typeface="+mn-ea"/>
                          <a:cs typeface="+mn-cs"/>
                        </a:rPr>
                        <a:t>nerkanntem </a:t>
                      </a:r>
                      <a:r>
                        <a:rPr lang="de-CH" sz="1800" kern="1200" dirty="0" err="1">
                          <a:solidFill>
                            <a:schemeClr val="dk1"/>
                          </a:solidFill>
                          <a:effectLst/>
                          <a:latin typeface="+mn-lt"/>
                          <a:ea typeface="+mn-ea"/>
                          <a:cs typeface="+mn-cs"/>
                        </a:rPr>
                        <a:t>schweize-rischem</a:t>
                      </a:r>
                      <a:r>
                        <a:rPr lang="de-CH" sz="1800" kern="1200" dirty="0">
                          <a:solidFill>
                            <a:schemeClr val="dk1"/>
                          </a:solidFill>
                          <a:effectLst/>
                          <a:latin typeface="+mn-lt"/>
                          <a:ea typeface="+mn-ea"/>
                          <a:cs typeface="+mn-cs"/>
                        </a:rPr>
                        <a:t> Pflegehelfer-Diplom. Begleitet und angeleitet werden die Live-In-Betreuungspersonen von Ihrer Pflegebezugsperson der Spitex Oberaargau AG. </a:t>
                      </a:r>
                    </a:p>
                  </a:txBody>
                  <a:tcPr/>
                </a:tc>
                <a:extLst>
                  <a:ext uri="{0D108BD9-81ED-4DB2-BD59-A6C34878D82A}">
                    <a16:rowId xmlns:a16="http://schemas.microsoft.com/office/drawing/2014/main" val="3366064423"/>
                  </a:ext>
                </a:extLst>
              </a:tr>
              <a:tr h="123314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Angebot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800" b="0" kern="1200" dirty="0">
                          <a:solidFill>
                            <a:schemeClr val="tx1"/>
                          </a:solidFill>
                          <a:effectLst/>
                          <a:latin typeface="+mn-lt"/>
                          <a:ea typeface="+mn-ea"/>
                          <a:cs typeface="+mn-cs"/>
                        </a:rPr>
                        <a:t>Eine Betreuungsperson wohnt für einige Wochen oder Monate bei ihnen zu Hause. Sie unterstützt Sie bei Alltagsituationen, dem Führen des Haushaltes, bietet bei Bedarf pflegerische Hilfe oder ist einfach als Gesprächsperson für Sie da. </a:t>
                      </a:r>
                      <a:endParaRPr lang="de-CH" b="0" dirty="0">
                        <a:solidFill>
                          <a:schemeClr val="tx1"/>
                        </a:solidFill>
                      </a:endParaRPr>
                    </a:p>
                  </a:txBody>
                  <a:tcPr/>
                </a:tc>
                <a:extLst>
                  <a:ext uri="{0D108BD9-81ED-4DB2-BD59-A6C34878D82A}">
                    <a16:rowId xmlns:a16="http://schemas.microsoft.com/office/drawing/2014/main" val="4202153162"/>
                  </a:ext>
                </a:extLst>
              </a:tr>
            </a:tbl>
          </a:graphicData>
        </a:graphic>
      </p:graphicFrame>
      <p:sp>
        <p:nvSpPr>
          <p:cNvPr id="4" name="Rechteck 3"/>
          <p:cNvSpPr/>
          <p:nvPr/>
        </p:nvSpPr>
        <p:spPr>
          <a:xfrm>
            <a:off x="4097153" y="5999932"/>
            <a:ext cx="6096000" cy="276999"/>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CH" sz="1200" b="1" i="0" u="none" strike="noStrike" kern="1200" cap="none" spc="0" normalizeH="0" baseline="0" noProof="0" dirty="0">
                <a:ln>
                  <a:noFill/>
                </a:ln>
                <a:solidFill>
                  <a:srgbClr val="006600"/>
                </a:solidFill>
                <a:effectLst/>
                <a:uLnTx/>
                <a:uFillTx/>
                <a:latin typeface="Arial" panose="020B0604020202020204"/>
                <a:ea typeface="+mn-ea"/>
                <a:cs typeface="+mn-cs"/>
                <a:hlinkClick r:id="rId2"/>
              </a:rPr>
              <a:t>https://www.bfh.ch/gesundheit/de/forschung/referenzprojekte/faircare-home/</a:t>
            </a:r>
            <a:r>
              <a:rPr kumimoji="0" lang="de-CH" sz="1200" b="1" i="0" u="none" strike="noStrike" kern="1200" cap="none" spc="0" normalizeH="0" baseline="0" noProof="0" dirty="0">
                <a:ln>
                  <a:noFill/>
                </a:ln>
                <a:solidFill>
                  <a:srgbClr val="006600"/>
                </a:solidFill>
                <a:effectLst/>
                <a:uLnTx/>
                <a:uFillTx/>
                <a:latin typeface="Arial" panose="020B0604020202020204"/>
                <a:ea typeface="+mn-ea"/>
                <a:cs typeface="+mn-cs"/>
              </a:rPr>
              <a:t> </a:t>
            </a:r>
          </a:p>
        </p:txBody>
      </p:sp>
      <p:pic>
        <p:nvPicPr>
          <p:cNvPr id="11" name="Grafik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6732" y="2075849"/>
            <a:ext cx="3120000" cy="2340000"/>
          </a:xfrm>
          <a:prstGeom prst="rect">
            <a:avLst/>
          </a:prstGeom>
        </p:spPr>
      </p:pic>
      <p:sp>
        <p:nvSpPr>
          <p:cNvPr id="13" name="Datumsplatzhalter 8"/>
          <p:cNvSpPr>
            <a:spLocks noGrp="1"/>
          </p:cNvSpPr>
          <p:nvPr>
            <p:ph type="dt" sz="half" idx="10"/>
          </p:nvPr>
        </p:nvSpPr>
        <p:spPr>
          <a:xfrm>
            <a:off x="1097280" y="6459785"/>
            <a:ext cx="2472271" cy="365125"/>
          </a:xfrm>
        </p:spPr>
        <p:txBody>
          <a:bodyP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de-DE" sz="900" b="0" i="0" u="none" strike="noStrike" kern="1200" cap="none" spc="0" normalizeH="0" baseline="0" noProof="0" dirty="0">
                <a:ln>
                  <a:noFill/>
                </a:ln>
                <a:solidFill>
                  <a:srgbClr val="FFFFFF"/>
                </a:solidFill>
                <a:effectLst/>
                <a:uLnTx/>
                <a:uFillTx/>
                <a:latin typeface="Arial" panose="020B0604020202020204"/>
                <a:ea typeface="+mn-ea"/>
                <a:cs typeface="+mn-cs"/>
              </a:rPr>
              <a:t>05.11.2024</a:t>
            </a:r>
            <a:endParaRPr kumimoji="0" lang="de-CH"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331983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4DA2A1B3-3AC7-F3FB-4DDD-ED65A61F11D0}"/>
              </a:ext>
            </a:extLst>
          </p:cNvPr>
          <p:cNvSpPr>
            <a:spLocks noGrp="1"/>
          </p:cNvSpPr>
          <p:nvPr>
            <p:ph type="title"/>
          </p:nvPr>
        </p:nvSpPr>
        <p:spPr>
          <a:xfrm>
            <a:off x="3027924" y="991261"/>
            <a:ext cx="5754696" cy="1837349"/>
          </a:xfrm>
        </p:spPr>
        <p:txBody>
          <a:bodyPr>
            <a:normAutofit/>
          </a:bodyPr>
          <a:lstStyle/>
          <a:p>
            <a:pPr algn="ctr">
              <a:lnSpc>
                <a:spcPct val="150000"/>
              </a:lnSpc>
            </a:pPr>
            <a:r>
              <a:rPr lang="de-CH" sz="3600" dirty="0">
                <a:solidFill>
                  <a:schemeClr val="tx2"/>
                </a:solidFill>
              </a:rPr>
              <a:t>Begrüssung und Vorstellung</a:t>
            </a:r>
            <a:endParaRPr lang="de-DE" sz="3600" dirty="0">
              <a:solidFill>
                <a:schemeClr val="tx2"/>
              </a:solidFill>
            </a:endParaRPr>
          </a:p>
        </p:txBody>
      </p:sp>
      <p:grpSp>
        <p:nvGrpSpPr>
          <p:cNvPr id="18" name="Group 17">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umsplatzhalter 3">
            <a:extLst>
              <a:ext uri="{FF2B5EF4-FFF2-40B4-BE49-F238E27FC236}">
                <a16:creationId xmlns:a16="http://schemas.microsoft.com/office/drawing/2014/main" id="{6E4CC0FE-E59D-3A74-10E9-45D26AD6C712}"/>
              </a:ext>
            </a:extLst>
          </p:cNvPr>
          <p:cNvSpPr>
            <a:spLocks noGrp="1"/>
          </p:cNvSpPr>
          <p:nvPr>
            <p:ph type="dt" sz="half" idx="10"/>
          </p:nvPr>
        </p:nvSpPr>
        <p:spPr/>
        <p:txBody>
          <a:bodyPr/>
          <a:lstStyle/>
          <a:p>
            <a:r>
              <a:rPr lang="de-DE"/>
              <a:t>05.11.2024</a:t>
            </a:r>
          </a:p>
        </p:txBody>
      </p:sp>
      <p:sp>
        <p:nvSpPr>
          <p:cNvPr id="5" name="Fußzeilenplatzhalter 4">
            <a:extLst>
              <a:ext uri="{FF2B5EF4-FFF2-40B4-BE49-F238E27FC236}">
                <a16:creationId xmlns:a16="http://schemas.microsoft.com/office/drawing/2014/main" id="{AC797A22-9095-A053-4919-A8FDB29CE9CD}"/>
              </a:ext>
            </a:extLst>
          </p:cNvPr>
          <p:cNvSpPr>
            <a:spLocks noGrp="1"/>
          </p:cNvSpPr>
          <p:nvPr>
            <p:ph type="ftr" sz="quarter" idx="11"/>
          </p:nvPr>
        </p:nvSpPr>
        <p:spPr/>
        <p:txBody>
          <a:bodyPr/>
          <a:lstStyle/>
          <a:p>
            <a:r>
              <a:rPr lang="de-DE"/>
              <a:t>Sozialkommission Thunstetten</a:t>
            </a:r>
          </a:p>
        </p:txBody>
      </p:sp>
      <p:sp>
        <p:nvSpPr>
          <p:cNvPr id="6" name="Foliennummernplatzhalter 5">
            <a:extLst>
              <a:ext uri="{FF2B5EF4-FFF2-40B4-BE49-F238E27FC236}">
                <a16:creationId xmlns:a16="http://schemas.microsoft.com/office/drawing/2014/main" id="{2BC89A24-082F-B8A8-EE73-7EFA63FB8EDD}"/>
              </a:ext>
            </a:extLst>
          </p:cNvPr>
          <p:cNvSpPr>
            <a:spLocks noGrp="1"/>
          </p:cNvSpPr>
          <p:nvPr>
            <p:ph type="sldNum" sz="quarter" idx="12"/>
          </p:nvPr>
        </p:nvSpPr>
        <p:spPr/>
        <p:txBody>
          <a:bodyPr/>
          <a:lstStyle/>
          <a:p>
            <a:fld id="{FE8276A3-3FA0-4D57-8501-6AF911820F83}" type="slidenum">
              <a:rPr lang="de-DE" smtClean="0"/>
              <a:t>3</a:t>
            </a:fld>
            <a:endParaRPr lang="de-DE"/>
          </a:p>
        </p:txBody>
      </p:sp>
      <p:sp>
        <p:nvSpPr>
          <p:cNvPr id="7" name="Inhaltsplatzhalter 6">
            <a:extLst>
              <a:ext uri="{FF2B5EF4-FFF2-40B4-BE49-F238E27FC236}">
                <a16:creationId xmlns:a16="http://schemas.microsoft.com/office/drawing/2014/main" id="{838BE344-8FF1-4FE1-19A9-277F7F7260E4}"/>
              </a:ext>
            </a:extLst>
          </p:cNvPr>
          <p:cNvSpPr>
            <a:spLocks noGrp="1"/>
          </p:cNvSpPr>
          <p:nvPr>
            <p:ph idx="1"/>
          </p:nvPr>
        </p:nvSpPr>
        <p:spPr>
          <a:xfrm>
            <a:off x="838200" y="1825625"/>
            <a:ext cx="10515600" cy="653094"/>
          </a:xfrm>
        </p:spPr>
        <p:txBody>
          <a:bodyPr/>
          <a:lstStyle/>
          <a:p>
            <a:endParaRPr lang="de-CH" dirty="0"/>
          </a:p>
          <a:p>
            <a:endParaRPr lang="de-CH" dirty="0"/>
          </a:p>
        </p:txBody>
      </p:sp>
      <p:sp>
        <p:nvSpPr>
          <p:cNvPr id="3" name="Textfeld 2">
            <a:extLst>
              <a:ext uri="{FF2B5EF4-FFF2-40B4-BE49-F238E27FC236}">
                <a16:creationId xmlns:a16="http://schemas.microsoft.com/office/drawing/2014/main" id="{58CE44DB-FDBF-74E1-6029-EC382546FD76}"/>
              </a:ext>
            </a:extLst>
          </p:cNvPr>
          <p:cNvSpPr txBox="1"/>
          <p:nvPr/>
        </p:nvSpPr>
        <p:spPr>
          <a:xfrm>
            <a:off x="1346069" y="3794181"/>
            <a:ext cx="4330240" cy="1938992"/>
          </a:xfrm>
          <a:prstGeom prst="rect">
            <a:avLst/>
          </a:prstGeom>
          <a:noFill/>
        </p:spPr>
        <p:txBody>
          <a:bodyPr wrap="square" rtlCol="0">
            <a:spAutoFit/>
          </a:bodyPr>
          <a:lstStyle/>
          <a:p>
            <a:pPr marL="1371600" lvl="2" indent="-457200">
              <a:buFontTx/>
              <a:buChar char="-"/>
            </a:pPr>
            <a:r>
              <a:rPr lang="de-CH" sz="2400" dirty="0"/>
              <a:t>Stephan Häring</a:t>
            </a:r>
          </a:p>
          <a:p>
            <a:pPr marL="1371600" lvl="2" indent="-457200">
              <a:buFontTx/>
              <a:buChar char="-"/>
            </a:pPr>
            <a:r>
              <a:rPr lang="de-CH" sz="2400" dirty="0"/>
              <a:t>René Huber</a:t>
            </a:r>
          </a:p>
          <a:p>
            <a:pPr marL="1371600" lvl="2" indent="-457200">
              <a:buFontTx/>
              <a:buChar char="-"/>
            </a:pPr>
            <a:r>
              <a:rPr lang="de-CH" sz="2400" dirty="0"/>
              <a:t>Karin Rodel</a:t>
            </a:r>
          </a:p>
          <a:p>
            <a:pPr marL="1371600" lvl="2" indent="-457200">
              <a:buFontTx/>
              <a:buChar char="-"/>
            </a:pPr>
            <a:r>
              <a:rPr lang="de-CH" sz="2400" dirty="0"/>
              <a:t>Florentin Adolf</a:t>
            </a:r>
          </a:p>
          <a:p>
            <a:pPr marL="1371600" lvl="2" indent="-457200">
              <a:buFontTx/>
              <a:buChar char="-"/>
            </a:pPr>
            <a:r>
              <a:rPr lang="de-CH" sz="2400" dirty="0"/>
              <a:t>Lukas Gabler</a:t>
            </a:r>
          </a:p>
        </p:txBody>
      </p:sp>
      <p:sp>
        <p:nvSpPr>
          <p:cNvPr id="9" name="Textfeld 8">
            <a:extLst>
              <a:ext uri="{FF2B5EF4-FFF2-40B4-BE49-F238E27FC236}">
                <a16:creationId xmlns:a16="http://schemas.microsoft.com/office/drawing/2014/main" id="{3590B162-12CA-4A20-C109-F4CD27415CF3}"/>
              </a:ext>
            </a:extLst>
          </p:cNvPr>
          <p:cNvSpPr txBox="1"/>
          <p:nvPr/>
        </p:nvSpPr>
        <p:spPr>
          <a:xfrm>
            <a:off x="6350015" y="3821361"/>
            <a:ext cx="4330240" cy="1107996"/>
          </a:xfrm>
          <a:prstGeom prst="rect">
            <a:avLst/>
          </a:prstGeom>
          <a:noFill/>
        </p:spPr>
        <p:txBody>
          <a:bodyPr wrap="square" rtlCol="0">
            <a:spAutoFit/>
          </a:bodyPr>
          <a:lstStyle/>
          <a:p>
            <a:pPr marL="914400" lvl="1" indent="-457200">
              <a:buFontTx/>
              <a:buChar char="-"/>
            </a:pPr>
            <a:r>
              <a:rPr lang="de-CH" sz="2400" dirty="0"/>
              <a:t>Verena Zimmermann</a:t>
            </a:r>
          </a:p>
          <a:p>
            <a:pPr marL="914400" lvl="1" indent="-457200">
              <a:buFontTx/>
              <a:buChar char="-"/>
            </a:pPr>
            <a:r>
              <a:rPr lang="de-CH" sz="2400" dirty="0"/>
              <a:t>Claudia Stalder</a:t>
            </a:r>
          </a:p>
          <a:p>
            <a:pPr marL="914400" lvl="1" indent="-457200">
              <a:buFontTx/>
              <a:buChar char="-"/>
            </a:pPr>
            <a:endParaRPr lang="de-CH" dirty="0"/>
          </a:p>
        </p:txBody>
      </p:sp>
      <p:pic>
        <p:nvPicPr>
          <p:cNvPr id="11" name="Grafik 10">
            <a:extLst>
              <a:ext uri="{FF2B5EF4-FFF2-40B4-BE49-F238E27FC236}">
                <a16:creationId xmlns:a16="http://schemas.microsoft.com/office/drawing/2014/main" id="{8329C261-D31B-2A01-40A1-A0209C7325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0" t="28367" r="-330" b="34198"/>
          <a:stretch/>
        </p:blipFill>
        <p:spPr>
          <a:xfrm>
            <a:off x="6856538" y="2725463"/>
            <a:ext cx="4101279" cy="847194"/>
          </a:xfrm>
          <a:prstGeom prst="rect">
            <a:avLst/>
          </a:prstGeom>
        </p:spPr>
      </p:pic>
      <p:pic>
        <p:nvPicPr>
          <p:cNvPr id="17" name="Inhaltsplatzhalter 4" descr="Ein Bild, das Text, Logo, Symbol, Schrift enthält.&#10;&#10;Automatisch generierte Beschreibung">
            <a:extLst>
              <a:ext uri="{FF2B5EF4-FFF2-40B4-BE49-F238E27FC236}">
                <a16:creationId xmlns:a16="http://schemas.microsoft.com/office/drawing/2014/main" id="{DD39F64A-9A00-4C39-B4E2-5075217A5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6069" y="2718129"/>
            <a:ext cx="2988129" cy="854529"/>
          </a:xfrm>
          <a:prstGeom prst="rect">
            <a:avLst/>
          </a:prstGeom>
        </p:spPr>
      </p:pic>
      <p:sp>
        <p:nvSpPr>
          <p:cNvPr id="23" name="Rechteck 22">
            <a:extLst>
              <a:ext uri="{FF2B5EF4-FFF2-40B4-BE49-F238E27FC236}">
                <a16:creationId xmlns:a16="http://schemas.microsoft.com/office/drawing/2014/main" id="{EC125A31-F441-14BA-2683-3E34F62EECDA}"/>
              </a:ext>
            </a:extLst>
          </p:cNvPr>
          <p:cNvSpPr/>
          <p:nvPr/>
        </p:nvSpPr>
        <p:spPr>
          <a:xfrm>
            <a:off x="2611727" y="2718128"/>
            <a:ext cx="3265714" cy="8545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2800" b="1" dirty="0">
                <a:ln>
                  <a:solidFill>
                    <a:schemeClr val="bg1"/>
                  </a:solidFill>
                </a:ln>
                <a:solidFill>
                  <a:schemeClr val="tx1"/>
                </a:solidFill>
              </a:rPr>
              <a:t>Sozialkommission</a:t>
            </a:r>
          </a:p>
        </p:txBody>
      </p:sp>
    </p:spTree>
    <p:extLst>
      <p:ext uri="{BB962C8B-B14F-4D97-AF65-F5344CB8AC3E}">
        <p14:creationId xmlns:p14="http://schemas.microsoft.com/office/powerpoint/2010/main" val="38277518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CB8D28-A2E0-47C3-9761-FBF9A9760817}" type="slidenum">
              <a:rPr kumimoji="0" lang="de-CH" sz="105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de-CH" sz="1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Fußzeilenplatzhalt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CH" sz="900" b="0" i="0" u="none" strike="noStrike" kern="1200" cap="all" spc="0" normalizeH="0" baseline="0" noProof="0" dirty="0">
                <a:ln>
                  <a:noFill/>
                </a:ln>
                <a:solidFill>
                  <a:srgbClr val="FFFFFF"/>
                </a:solidFill>
                <a:effectLst/>
                <a:uLnTx/>
                <a:uFillTx/>
                <a:latin typeface="Arial" panose="020B0604020202020204"/>
                <a:ea typeface="+mn-ea"/>
                <a:cs typeface="+mn-cs"/>
              </a:rPr>
              <a:t>Claudia Stalder, Co-Leitung Dienstleistungen</a:t>
            </a:r>
          </a:p>
        </p:txBody>
      </p:sp>
      <p:sp>
        <p:nvSpPr>
          <p:cNvPr id="7" name="Pfeil: nach rechts 4">
            <a:extLst>
              <a:ext uri="{FF2B5EF4-FFF2-40B4-BE49-F238E27FC236}">
                <a16:creationId xmlns:a16="http://schemas.microsoft.com/office/drawing/2014/main" id="{EF15A3B4-B8D5-40FB-9C19-B5AF32FC1897}"/>
              </a:ext>
            </a:extLst>
          </p:cNvPr>
          <p:cNvSpPr/>
          <p:nvPr/>
        </p:nvSpPr>
        <p:spPr>
          <a:xfrm>
            <a:off x="162954" y="3157861"/>
            <a:ext cx="610755" cy="1124124"/>
          </a:xfrm>
          <a:prstGeom prst="rightArrow">
            <a:avLst/>
          </a:prstGeom>
          <a:solidFill>
            <a:srgbClr val="000099"/>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C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itel 1"/>
          <p:cNvSpPr txBox="1">
            <a:spLocks/>
          </p:cNvSpPr>
          <p:nvPr/>
        </p:nvSpPr>
        <p:spPr>
          <a:xfrm>
            <a:off x="756457" y="870330"/>
            <a:ext cx="6951166" cy="643167"/>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rgbClr val="003399"/>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CH" sz="2800" b="1" i="0" u="none" strike="noStrike" kern="1200" cap="none" spc="-50" normalizeH="0" baseline="0" noProof="0" dirty="0">
                <a:ln>
                  <a:noFill/>
                </a:ln>
                <a:solidFill>
                  <a:srgbClr val="003399"/>
                </a:solidFill>
                <a:effectLst/>
                <a:uLnTx/>
                <a:uFillTx/>
                <a:latin typeface="Arial" panose="020B0604020202020204"/>
                <a:ea typeface="+mj-ea"/>
                <a:cs typeface="+mj-cs"/>
              </a:rPr>
              <a:t>Patientenpfad / Integrierte Versorgung</a:t>
            </a:r>
            <a:br>
              <a:rPr kumimoji="0" lang="de-CH" sz="2800" b="1" i="0" u="none" strike="noStrike" kern="1200" cap="none" spc="-50" normalizeH="0" baseline="0" noProof="0" dirty="0">
                <a:ln>
                  <a:noFill/>
                </a:ln>
                <a:solidFill>
                  <a:srgbClr val="003399"/>
                </a:solidFill>
                <a:effectLst/>
                <a:uLnTx/>
                <a:uFillTx/>
                <a:latin typeface="Arial" panose="020B0604020202020204"/>
                <a:ea typeface="+mj-ea"/>
                <a:cs typeface="+mj-cs"/>
              </a:rPr>
            </a:br>
            <a:r>
              <a:rPr kumimoji="0" lang="de-CH" sz="2800" b="1" i="0" u="none" strike="noStrike" kern="1200" cap="none" spc="-50" normalizeH="0" baseline="0" noProof="0" dirty="0">
                <a:ln>
                  <a:noFill/>
                </a:ln>
                <a:solidFill>
                  <a:srgbClr val="003399"/>
                </a:solidFill>
                <a:effectLst/>
                <a:uLnTx/>
                <a:uFillTx/>
                <a:latin typeface="Arial" panose="020B0604020202020204"/>
                <a:ea typeface="+mj-ea"/>
                <a:cs typeface="+mj-cs"/>
              </a:rPr>
              <a:t>im Oberaargau</a:t>
            </a:r>
            <a:r>
              <a:rPr kumimoji="0" lang="de-CH" sz="1600" b="0" i="0" u="none" strike="noStrike" kern="1200" cap="none" spc="-50" normalizeH="0" baseline="0" noProof="0" dirty="0">
                <a:ln>
                  <a:noFill/>
                </a:ln>
                <a:solidFill>
                  <a:srgbClr val="003399"/>
                </a:solidFill>
                <a:effectLst/>
                <a:uLnTx/>
                <a:uFillTx/>
                <a:latin typeface="Arial" panose="020B0604020202020204"/>
                <a:ea typeface="+mj-ea"/>
                <a:cs typeface="+mj-cs"/>
              </a:rPr>
              <a:t> </a:t>
            </a:r>
            <a:br>
              <a:rPr kumimoji="0" lang="de-CH" sz="1600" b="0" i="0" u="none" strike="noStrike" kern="1200" cap="none" spc="-50" normalizeH="0" baseline="0" noProof="0" dirty="0">
                <a:ln>
                  <a:noFill/>
                </a:ln>
                <a:solidFill>
                  <a:srgbClr val="003399"/>
                </a:solidFill>
                <a:effectLst/>
                <a:uLnTx/>
                <a:uFillTx/>
                <a:latin typeface="Arial" panose="020B0604020202020204"/>
                <a:ea typeface="+mj-ea"/>
                <a:cs typeface="+mj-cs"/>
              </a:rPr>
            </a:br>
            <a:endParaRPr kumimoji="0" lang="de-CH" sz="1800" b="1" i="0" u="none" strike="noStrike" kern="1200" cap="none" spc="-50" normalizeH="0" baseline="0" noProof="0" dirty="0">
              <a:ln>
                <a:noFill/>
              </a:ln>
              <a:solidFill>
                <a:srgbClr val="003399"/>
              </a:solidFill>
              <a:effectLst/>
              <a:uLnTx/>
              <a:uFillTx/>
              <a:latin typeface="Arial" panose="020B0604020202020204"/>
              <a:ea typeface="+mj-ea"/>
              <a:cs typeface="+mj-cs"/>
            </a:endParaRPr>
          </a:p>
        </p:txBody>
      </p:sp>
      <p:pic>
        <p:nvPicPr>
          <p:cNvPr id="2" name="Grafik 1"/>
          <p:cNvPicPr>
            <a:picLocks noChangeAspect="1"/>
          </p:cNvPicPr>
          <p:nvPr/>
        </p:nvPicPr>
        <p:blipFill>
          <a:blip r:embed="rId2"/>
          <a:stretch>
            <a:fillRect/>
          </a:stretch>
        </p:blipFill>
        <p:spPr>
          <a:xfrm>
            <a:off x="862285" y="1370385"/>
            <a:ext cx="9756394" cy="4942935"/>
          </a:xfrm>
          <a:prstGeom prst="rect">
            <a:avLst/>
          </a:prstGeom>
        </p:spPr>
      </p:pic>
      <p:pic>
        <p:nvPicPr>
          <p:cNvPr id="3" name="Grafik 2"/>
          <p:cNvPicPr>
            <a:picLocks noChangeAspect="1"/>
          </p:cNvPicPr>
          <p:nvPr/>
        </p:nvPicPr>
        <p:blipFill>
          <a:blip r:embed="rId3"/>
          <a:stretch>
            <a:fillRect/>
          </a:stretch>
        </p:blipFill>
        <p:spPr>
          <a:xfrm>
            <a:off x="800077" y="3597992"/>
            <a:ext cx="518205" cy="243861"/>
          </a:xfrm>
          <a:prstGeom prst="rect">
            <a:avLst/>
          </a:prstGeom>
        </p:spPr>
      </p:pic>
      <p:sp>
        <p:nvSpPr>
          <p:cNvPr id="10" name="Abgerundetes Rechteck 9"/>
          <p:cNvSpPr/>
          <p:nvPr/>
        </p:nvSpPr>
        <p:spPr>
          <a:xfrm>
            <a:off x="10475001" y="3597992"/>
            <a:ext cx="499011" cy="21736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CH" sz="800" b="0" i="0" u="none" strike="noStrike" kern="1200" cap="none" spc="0" normalizeH="0" baseline="0" noProof="0" dirty="0">
                <a:ln>
                  <a:noFill/>
                </a:ln>
                <a:solidFill>
                  <a:srgbClr val="92D050"/>
                </a:solidFill>
                <a:effectLst/>
                <a:uLnTx/>
                <a:uFillTx/>
                <a:latin typeface="Arial" panose="020B0604020202020204"/>
                <a:ea typeface="+mn-ea"/>
                <a:cs typeface="+mn-cs"/>
              </a:rPr>
              <a:t>Spitex</a:t>
            </a:r>
            <a:endParaRPr kumimoji="0" lang="de-CH" sz="1050" b="0" i="0" u="none" strike="noStrike" kern="1200" cap="none" spc="0" normalizeH="0" baseline="0" noProof="0" dirty="0">
              <a:ln>
                <a:noFill/>
              </a:ln>
              <a:solidFill>
                <a:srgbClr val="92D050"/>
              </a:solidFill>
              <a:effectLst/>
              <a:uLnTx/>
              <a:uFillTx/>
              <a:latin typeface="Arial" panose="020B0604020202020204"/>
              <a:ea typeface="+mn-ea"/>
              <a:cs typeface="+mn-cs"/>
            </a:endParaRPr>
          </a:p>
        </p:txBody>
      </p:sp>
      <p:pic>
        <p:nvPicPr>
          <p:cNvPr id="11" name="Grafik 10"/>
          <p:cNvPicPr/>
          <p:nvPr/>
        </p:nvPicPr>
        <p:blipFill>
          <a:blip r:embed="rId4">
            <a:extLst>
              <a:ext uri="{28A0092B-C50C-407E-A947-70E740481C1C}">
                <a14:useLocalDpi xmlns:a14="http://schemas.microsoft.com/office/drawing/2010/main" val="0"/>
              </a:ext>
            </a:extLst>
          </a:blip>
          <a:srcRect/>
          <a:stretch>
            <a:fillRect/>
          </a:stretch>
        </p:blipFill>
        <p:spPr bwMode="auto">
          <a:xfrm>
            <a:off x="8167736" y="4776523"/>
            <a:ext cx="1154695" cy="457190"/>
          </a:xfrm>
          <a:prstGeom prst="rect">
            <a:avLst/>
          </a:prstGeom>
          <a:noFill/>
        </p:spPr>
      </p:pic>
      <p:pic>
        <p:nvPicPr>
          <p:cNvPr id="14" name="Grafik 13"/>
          <p:cNvPicPr>
            <a:picLocks noChangeAspect="1"/>
          </p:cNvPicPr>
          <p:nvPr/>
        </p:nvPicPr>
        <p:blipFill>
          <a:blip r:embed="rId5"/>
          <a:stretch>
            <a:fillRect/>
          </a:stretch>
        </p:blipFill>
        <p:spPr>
          <a:xfrm>
            <a:off x="9120493" y="5814730"/>
            <a:ext cx="790282" cy="411605"/>
          </a:xfrm>
          <a:prstGeom prst="rect">
            <a:avLst/>
          </a:prstGeom>
        </p:spPr>
      </p:pic>
      <p:pic>
        <p:nvPicPr>
          <p:cNvPr id="15" name="Grafik 14"/>
          <p:cNvPicPr>
            <a:picLocks noChangeAspect="1"/>
          </p:cNvPicPr>
          <p:nvPr/>
        </p:nvPicPr>
        <p:blipFill>
          <a:blip r:embed="rId6"/>
          <a:stretch>
            <a:fillRect/>
          </a:stretch>
        </p:blipFill>
        <p:spPr>
          <a:xfrm>
            <a:off x="10203900" y="5604167"/>
            <a:ext cx="829557" cy="622168"/>
          </a:xfrm>
          <a:prstGeom prst="rect">
            <a:avLst/>
          </a:prstGeom>
        </p:spPr>
      </p:pic>
      <p:pic>
        <p:nvPicPr>
          <p:cNvPr id="1026" name="Picture 2" descr="d9864864-5181-4b2a-91b1-166c30d5823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17084" y="2075197"/>
            <a:ext cx="1191905" cy="32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4"/>
          <p:cNvPicPr>
            <a:picLocks noChangeAspect="1"/>
          </p:cNvPicPr>
          <p:nvPr/>
        </p:nvPicPr>
        <p:blipFill>
          <a:blip r:embed="rId8"/>
          <a:stretch>
            <a:fillRect/>
          </a:stretch>
        </p:blipFill>
        <p:spPr>
          <a:xfrm>
            <a:off x="9501008" y="2299010"/>
            <a:ext cx="1628775" cy="269717"/>
          </a:xfrm>
          <a:prstGeom prst="rect">
            <a:avLst/>
          </a:prstGeom>
        </p:spPr>
      </p:pic>
      <p:pic>
        <p:nvPicPr>
          <p:cNvPr id="6" name="Grafik 5"/>
          <p:cNvPicPr>
            <a:picLocks noChangeAspect="1"/>
          </p:cNvPicPr>
          <p:nvPr/>
        </p:nvPicPr>
        <p:blipFill>
          <a:blip r:embed="rId9"/>
          <a:stretch>
            <a:fillRect/>
          </a:stretch>
        </p:blipFill>
        <p:spPr>
          <a:xfrm>
            <a:off x="8879545" y="1467003"/>
            <a:ext cx="1151803" cy="720433"/>
          </a:xfrm>
          <a:prstGeom prst="rect">
            <a:avLst/>
          </a:prstGeom>
        </p:spPr>
      </p:pic>
      <p:pic>
        <p:nvPicPr>
          <p:cNvPr id="12" name="Grafik 11"/>
          <p:cNvPicPr>
            <a:picLocks noChangeAspect="1"/>
          </p:cNvPicPr>
          <p:nvPr/>
        </p:nvPicPr>
        <p:blipFill>
          <a:blip r:embed="rId10"/>
          <a:stretch>
            <a:fillRect/>
          </a:stretch>
        </p:blipFill>
        <p:spPr>
          <a:xfrm>
            <a:off x="2177652" y="4942972"/>
            <a:ext cx="1111149" cy="708019"/>
          </a:xfrm>
          <a:prstGeom prst="rect">
            <a:avLst/>
          </a:prstGeom>
        </p:spPr>
      </p:pic>
      <p:pic>
        <p:nvPicPr>
          <p:cNvPr id="13" name="Grafik 12"/>
          <p:cNvPicPr>
            <a:picLocks noChangeAspect="1"/>
          </p:cNvPicPr>
          <p:nvPr/>
        </p:nvPicPr>
        <p:blipFill>
          <a:blip r:embed="rId11"/>
          <a:stretch>
            <a:fillRect/>
          </a:stretch>
        </p:blipFill>
        <p:spPr>
          <a:xfrm>
            <a:off x="5148910" y="5604167"/>
            <a:ext cx="1050915" cy="559422"/>
          </a:xfrm>
          <a:prstGeom prst="rect">
            <a:avLst/>
          </a:prstGeom>
        </p:spPr>
      </p:pic>
      <p:pic>
        <p:nvPicPr>
          <p:cNvPr id="17" name="Grafik 16"/>
          <p:cNvPicPr>
            <a:picLocks noChangeAspect="1"/>
          </p:cNvPicPr>
          <p:nvPr/>
        </p:nvPicPr>
        <p:blipFill>
          <a:blip r:embed="rId12"/>
          <a:stretch>
            <a:fillRect/>
          </a:stretch>
        </p:blipFill>
        <p:spPr>
          <a:xfrm>
            <a:off x="3607967" y="4988103"/>
            <a:ext cx="996201" cy="1077232"/>
          </a:xfrm>
          <a:prstGeom prst="rect">
            <a:avLst/>
          </a:prstGeom>
        </p:spPr>
      </p:pic>
      <p:sp>
        <p:nvSpPr>
          <p:cNvPr id="19" name="Textfeld 18"/>
          <p:cNvSpPr txBox="1"/>
          <p:nvPr/>
        </p:nvSpPr>
        <p:spPr>
          <a:xfrm>
            <a:off x="4598277" y="4942972"/>
            <a:ext cx="279987" cy="904430"/>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6" name="Grafik 15"/>
          <p:cNvPicPr>
            <a:picLocks noChangeAspect="1"/>
          </p:cNvPicPr>
          <p:nvPr/>
        </p:nvPicPr>
        <p:blipFill>
          <a:blip r:embed="rId13"/>
          <a:stretch>
            <a:fillRect/>
          </a:stretch>
        </p:blipFill>
        <p:spPr>
          <a:xfrm>
            <a:off x="4730390" y="4819065"/>
            <a:ext cx="1138184" cy="707654"/>
          </a:xfrm>
          <a:prstGeom prst="rect">
            <a:avLst/>
          </a:prstGeom>
        </p:spPr>
      </p:pic>
      <p:pic>
        <p:nvPicPr>
          <p:cNvPr id="9" name="Grafik 8"/>
          <p:cNvPicPr>
            <a:picLocks noChangeAspect="1"/>
          </p:cNvPicPr>
          <p:nvPr/>
        </p:nvPicPr>
        <p:blipFill>
          <a:blip r:embed="rId14"/>
          <a:stretch>
            <a:fillRect/>
          </a:stretch>
        </p:blipFill>
        <p:spPr>
          <a:xfrm>
            <a:off x="351181" y="2067303"/>
            <a:ext cx="1294710" cy="536751"/>
          </a:xfrm>
          <a:prstGeom prst="rect">
            <a:avLst/>
          </a:prstGeom>
        </p:spPr>
      </p:pic>
      <p:sp>
        <p:nvSpPr>
          <p:cNvPr id="23" name="Datumsplatzhalter 8"/>
          <p:cNvSpPr>
            <a:spLocks noGrp="1"/>
          </p:cNvSpPr>
          <p:nvPr>
            <p:ph type="dt" sz="half" idx="10"/>
          </p:nvPr>
        </p:nvSpPr>
        <p:spPr>
          <a:xfrm>
            <a:off x="1097280" y="6459785"/>
            <a:ext cx="2472271" cy="365125"/>
          </a:xfrm>
        </p:spPr>
        <p:txBody>
          <a:bodyP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de-DE" sz="900" b="0" i="0" u="none" strike="noStrike" kern="1200" cap="none" spc="0" normalizeH="0" baseline="0" noProof="0" dirty="0">
                <a:ln>
                  <a:noFill/>
                </a:ln>
                <a:solidFill>
                  <a:srgbClr val="FFFFFF"/>
                </a:solidFill>
                <a:effectLst/>
                <a:uLnTx/>
                <a:uFillTx/>
                <a:latin typeface="Arial" panose="020B0604020202020204"/>
                <a:ea typeface="+mn-ea"/>
                <a:cs typeface="+mn-cs"/>
              </a:rPr>
              <a:t>05.11.2024</a:t>
            </a:r>
            <a:endParaRPr kumimoji="0" lang="de-CH"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5152314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CB8D28-A2E0-47C3-9761-FBF9A9760817}" type="slidenum">
              <a:rPr kumimoji="0" lang="de-CH" sz="105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de-CH" sz="1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Fußzeilenplatzhalt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CH" sz="900" b="0" i="0" u="none" strike="noStrike" kern="1200" cap="all" spc="0" normalizeH="0" baseline="0" noProof="0" dirty="0">
                <a:ln>
                  <a:noFill/>
                </a:ln>
                <a:solidFill>
                  <a:srgbClr val="FFFFFF"/>
                </a:solidFill>
                <a:effectLst/>
                <a:uLnTx/>
                <a:uFillTx/>
                <a:latin typeface="Arial" panose="020B0604020202020204"/>
                <a:ea typeface="+mn-ea"/>
                <a:cs typeface="+mn-cs"/>
              </a:rPr>
              <a:t>Claudia Stalder, Co-Leitung Dienstleistungen</a:t>
            </a:r>
          </a:p>
        </p:txBody>
      </p:sp>
      <p:sp>
        <p:nvSpPr>
          <p:cNvPr id="12" name="Titel 2"/>
          <p:cNvSpPr>
            <a:spLocks noGrp="1"/>
          </p:cNvSpPr>
          <p:nvPr>
            <p:ph type="title"/>
          </p:nvPr>
        </p:nvSpPr>
        <p:spPr>
          <a:xfrm>
            <a:off x="633663" y="1042736"/>
            <a:ext cx="10979872" cy="1620253"/>
          </a:xfrm>
        </p:spPr>
        <p:txBody>
          <a:bodyPr/>
          <a:lstStyle/>
          <a:p>
            <a:r>
              <a:rPr lang="de-CH" dirty="0"/>
              <a:t>Häufig gestellte Fragen </a:t>
            </a:r>
            <a:br>
              <a:rPr lang="de-CH" dirty="0"/>
            </a:br>
            <a:endParaRPr lang="de-CH" dirty="0"/>
          </a:p>
        </p:txBody>
      </p:sp>
      <p:sp>
        <p:nvSpPr>
          <p:cNvPr id="7" name="Datumsplatzhalter 8"/>
          <p:cNvSpPr>
            <a:spLocks noGrp="1"/>
          </p:cNvSpPr>
          <p:nvPr>
            <p:ph type="dt" sz="half" idx="10"/>
          </p:nvPr>
        </p:nvSpPr>
        <p:spPr>
          <a:xfrm>
            <a:off x="1097280" y="6459785"/>
            <a:ext cx="2472271" cy="365125"/>
          </a:xfrm>
        </p:spPr>
        <p:txBody>
          <a:bodyP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de-DE" sz="900" b="0" i="0" u="none" strike="noStrike" kern="1200" cap="none" spc="0" normalizeH="0" baseline="0" noProof="0" dirty="0">
                <a:ln>
                  <a:noFill/>
                </a:ln>
                <a:solidFill>
                  <a:srgbClr val="FFFFFF"/>
                </a:solidFill>
                <a:effectLst/>
                <a:uLnTx/>
                <a:uFillTx/>
                <a:latin typeface="Arial" panose="020B0604020202020204"/>
                <a:ea typeface="+mn-ea"/>
                <a:cs typeface="+mn-cs"/>
              </a:rPr>
              <a:t>05.11.2024</a:t>
            </a:r>
            <a:endParaRPr kumimoji="0" lang="de-CH"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30841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CB8D28-A2E0-47C3-9761-FBF9A9760817}" type="slidenum">
              <a:rPr kumimoji="0" lang="de-CH" sz="105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de-CH" sz="1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Fußzeilenplatzhalt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CH" sz="900" b="0" i="0" u="none" strike="noStrike" kern="1200" cap="all" spc="0" normalizeH="0" baseline="0" noProof="0" dirty="0">
                <a:ln>
                  <a:noFill/>
                </a:ln>
                <a:solidFill>
                  <a:srgbClr val="FFFFFF"/>
                </a:solidFill>
                <a:effectLst/>
                <a:uLnTx/>
                <a:uFillTx/>
                <a:latin typeface="Arial" panose="020B0604020202020204"/>
                <a:ea typeface="+mn-ea"/>
                <a:cs typeface="+mn-cs"/>
              </a:rPr>
              <a:t>Claudia Stalder, Co-Leitung Dienstleistungen</a:t>
            </a:r>
          </a:p>
        </p:txBody>
      </p:sp>
      <p:sp>
        <p:nvSpPr>
          <p:cNvPr id="12" name="Titel 2"/>
          <p:cNvSpPr>
            <a:spLocks noGrp="1"/>
          </p:cNvSpPr>
          <p:nvPr>
            <p:ph type="title"/>
          </p:nvPr>
        </p:nvSpPr>
        <p:spPr>
          <a:xfrm>
            <a:off x="633663" y="1042736"/>
            <a:ext cx="10979872" cy="1620253"/>
          </a:xfrm>
        </p:spPr>
        <p:txBody>
          <a:bodyPr/>
          <a:lstStyle/>
          <a:p>
            <a:r>
              <a:rPr lang="de-CH" dirty="0"/>
              <a:t>Wer kann Spitex-Leistungen anfordern?</a:t>
            </a:r>
            <a:br>
              <a:rPr lang="de-CH" dirty="0"/>
            </a:br>
            <a:endParaRPr lang="de-CH" dirty="0"/>
          </a:p>
        </p:txBody>
      </p:sp>
      <p:sp>
        <p:nvSpPr>
          <p:cNvPr id="2" name="Rechteck 1"/>
          <p:cNvSpPr/>
          <p:nvPr/>
        </p:nvSpPr>
        <p:spPr>
          <a:xfrm>
            <a:off x="1009853" y="2430277"/>
            <a:ext cx="7390079" cy="175432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a:ln>
                  <a:noFill/>
                </a:ln>
                <a:solidFill>
                  <a:srgbClr val="18181B"/>
                </a:solidFill>
                <a:effectLst/>
                <a:uLnTx/>
                <a:uFillTx/>
                <a:latin typeface="Roboto"/>
                <a:ea typeface="+mn-ea"/>
                <a:cs typeface="+mn-cs"/>
              </a:rPr>
              <a:t>Es können alle Personen die Spitex kontaktieren und Hilfe anfordern. Die Spitex klärt die Bedürfnisse ab.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srgbClr val="18181B"/>
              </a:solidFill>
              <a:effectLst/>
              <a:uLnTx/>
              <a:uFillTx/>
              <a:latin typeface="Roboto"/>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a:ln>
                  <a:noFill/>
                </a:ln>
                <a:solidFill>
                  <a:srgbClr val="18181B"/>
                </a:solidFill>
                <a:effectLst/>
                <a:uLnTx/>
                <a:uFillTx/>
                <a:latin typeface="Roboto"/>
                <a:ea typeface="+mn-ea"/>
                <a:cs typeface="+mn-cs"/>
              </a:rPr>
              <a:t>Pflegerische Leistungen sind durch eine Ärztin oder einen Arzt anzuordnen. Ohne diese Anordnung wird die Krankenkasse die Kosten nicht übernehmen.</a:t>
            </a:r>
            <a:endParaRPr kumimoji="0" lang="de-CH"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8" name="Grafik 7"/>
          <p:cNvPicPr>
            <a:picLocks noChangeAspect="1"/>
          </p:cNvPicPr>
          <p:nvPr/>
        </p:nvPicPr>
        <p:blipFill>
          <a:blip r:embed="rId2"/>
          <a:stretch>
            <a:fillRect/>
          </a:stretch>
        </p:blipFill>
        <p:spPr>
          <a:xfrm>
            <a:off x="721409" y="2403923"/>
            <a:ext cx="334198" cy="402275"/>
          </a:xfrm>
          <a:prstGeom prst="rect">
            <a:avLst/>
          </a:prstGeom>
        </p:spPr>
      </p:pic>
      <p:pic>
        <p:nvPicPr>
          <p:cNvPr id="10" name="Grafik 9"/>
          <p:cNvPicPr>
            <a:picLocks noChangeAspect="1"/>
          </p:cNvPicPr>
          <p:nvPr/>
        </p:nvPicPr>
        <p:blipFill>
          <a:blip r:embed="rId2"/>
          <a:stretch>
            <a:fillRect/>
          </a:stretch>
        </p:blipFill>
        <p:spPr>
          <a:xfrm>
            <a:off x="709188" y="3227859"/>
            <a:ext cx="334198" cy="402275"/>
          </a:xfrm>
          <a:prstGeom prst="rect">
            <a:avLst/>
          </a:prstGeom>
        </p:spPr>
      </p:pic>
      <p:sp>
        <p:nvSpPr>
          <p:cNvPr id="9" name="Datumsplatzhalter 8"/>
          <p:cNvSpPr>
            <a:spLocks noGrp="1"/>
          </p:cNvSpPr>
          <p:nvPr>
            <p:ph type="dt" sz="half" idx="10"/>
          </p:nvPr>
        </p:nvSpPr>
        <p:spPr>
          <a:xfrm>
            <a:off x="1097280" y="6459785"/>
            <a:ext cx="2472271" cy="365125"/>
          </a:xfrm>
        </p:spPr>
        <p:txBody>
          <a:bodyP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de-DE" sz="900" b="0" i="0" u="none" strike="noStrike" kern="1200" cap="none" spc="0" normalizeH="0" baseline="0" noProof="0" dirty="0">
                <a:ln>
                  <a:noFill/>
                </a:ln>
                <a:solidFill>
                  <a:srgbClr val="FFFFFF"/>
                </a:solidFill>
                <a:effectLst/>
                <a:uLnTx/>
                <a:uFillTx/>
                <a:latin typeface="Arial" panose="020B0604020202020204"/>
                <a:ea typeface="+mn-ea"/>
                <a:cs typeface="+mn-cs"/>
              </a:rPr>
              <a:t>05.11.2024</a:t>
            </a:r>
            <a:endParaRPr kumimoji="0" lang="de-CH"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69432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CB8D28-A2E0-47C3-9761-FBF9A9760817}" type="slidenum">
              <a:rPr kumimoji="0" lang="de-CH" sz="105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de-CH" sz="1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Fußzeilenplatzhalt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CH" sz="900" b="0" i="0" u="none" strike="noStrike" kern="1200" cap="all" spc="0" normalizeH="0" baseline="0" noProof="0" dirty="0">
                <a:ln>
                  <a:noFill/>
                </a:ln>
                <a:solidFill>
                  <a:srgbClr val="FFFFFF"/>
                </a:solidFill>
                <a:effectLst/>
                <a:uLnTx/>
                <a:uFillTx/>
                <a:latin typeface="Arial" panose="020B0604020202020204"/>
                <a:ea typeface="+mn-ea"/>
                <a:cs typeface="+mn-cs"/>
              </a:rPr>
              <a:t>Claudia Stalder, Co-Leitung Dienstleistungen</a:t>
            </a:r>
          </a:p>
        </p:txBody>
      </p:sp>
      <p:sp>
        <p:nvSpPr>
          <p:cNvPr id="12" name="Titel 2"/>
          <p:cNvSpPr>
            <a:spLocks noGrp="1"/>
          </p:cNvSpPr>
          <p:nvPr>
            <p:ph type="title"/>
          </p:nvPr>
        </p:nvSpPr>
        <p:spPr>
          <a:xfrm>
            <a:off x="633663" y="1042736"/>
            <a:ext cx="10979872" cy="1620253"/>
          </a:xfrm>
        </p:spPr>
        <p:txBody>
          <a:bodyPr>
            <a:normAutofit fontScale="90000"/>
          </a:bodyPr>
          <a:lstStyle/>
          <a:p>
            <a:r>
              <a:rPr lang="de-CH" dirty="0"/>
              <a:t>Wie werden Spitex-Leistungen angefordert?</a:t>
            </a:r>
            <a:br>
              <a:rPr lang="de-CH" dirty="0"/>
            </a:br>
            <a:endParaRPr lang="de-CH" dirty="0"/>
          </a:p>
        </p:txBody>
      </p:sp>
      <p:pic>
        <p:nvPicPr>
          <p:cNvPr id="8" name="Grafik 7"/>
          <p:cNvPicPr>
            <a:picLocks noChangeAspect="1"/>
          </p:cNvPicPr>
          <p:nvPr/>
        </p:nvPicPr>
        <p:blipFill>
          <a:blip r:embed="rId2"/>
          <a:stretch>
            <a:fillRect/>
          </a:stretch>
        </p:blipFill>
        <p:spPr>
          <a:xfrm>
            <a:off x="721409" y="2311644"/>
            <a:ext cx="334198" cy="402275"/>
          </a:xfrm>
          <a:prstGeom prst="rect">
            <a:avLst/>
          </a:prstGeom>
        </p:spPr>
      </p:pic>
      <p:pic>
        <p:nvPicPr>
          <p:cNvPr id="10" name="Grafik 9"/>
          <p:cNvPicPr>
            <a:picLocks noChangeAspect="1"/>
          </p:cNvPicPr>
          <p:nvPr/>
        </p:nvPicPr>
        <p:blipFill>
          <a:blip r:embed="rId2"/>
          <a:stretch>
            <a:fillRect/>
          </a:stretch>
        </p:blipFill>
        <p:spPr>
          <a:xfrm>
            <a:off x="709188" y="3689254"/>
            <a:ext cx="334198" cy="402275"/>
          </a:xfrm>
          <a:prstGeom prst="rect">
            <a:avLst/>
          </a:prstGeom>
        </p:spPr>
      </p:pic>
      <p:sp>
        <p:nvSpPr>
          <p:cNvPr id="3" name="Rechteck 2"/>
          <p:cNvSpPr/>
          <p:nvPr/>
        </p:nvSpPr>
        <p:spPr>
          <a:xfrm>
            <a:off x="958795" y="2336811"/>
            <a:ext cx="7365636"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CH" sz="1800" b="1" i="0" u="none" strike="noStrike" kern="1200" cap="none" spc="0" normalizeH="0" baseline="0" noProof="0" dirty="0">
                <a:ln>
                  <a:noFill/>
                </a:ln>
                <a:solidFill>
                  <a:srgbClr val="18181B"/>
                </a:solidFill>
                <a:effectLst/>
                <a:uLnTx/>
                <a:uFillTx/>
                <a:latin typeface="Roboto"/>
                <a:ea typeface="+mn-ea"/>
                <a:cs typeface="+mn-cs"/>
              </a:rPr>
              <a:t>Pflegerische Leistungen</a:t>
            </a:r>
            <a:endParaRPr kumimoji="0" lang="de-CH" sz="1800" b="0" i="0" u="none" strike="noStrike" kern="1200" cap="none" spc="0" normalizeH="0" baseline="0" noProof="0" dirty="0">
              <a:ln>
                <a:noFill/>
              </a:ln>
              <a:solidFill>
                <a:srgbClr val="18181B"/>
              </a:solidFill>
              <a:effectLst/>
              <a:uLnTx/>
              <a:uFillTx/>
              <a:latin typeface="Roboto"/>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a:ln>
                  <a:noFill/>
                </a:ln>
                <a:solidFill>
                  <a:srgbClr val="18181B"/>
                </a:solidFill>
                <a:effectLst/>
                <a:uLnTx/>
                <a:uFillTx/>
                <a:latin typeface="Roboto"/>
                <a:ea typeface="+mn-ea"/>
                <a:cs typeface="+mn-cs"/>
              </a:rPr>
              <a:t>Die Spitex klärt den Bedarf der pflegerischen Betreuung ab. Laut Gesetz muss diese Bedarfsabklärung von ärztlicher Seite genehmigt werden, damit die Leistungen von der Krankenkasse bezahlt werden.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srgbClr val="18181B"/>
              </a:solidFill>
              <a:effectLst/>
              <a:uLnTx/>
              <a:uFillTx/>
              <a:latin typeface="Roboto"/>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CH" sz="1800" b="1" i="0" u="none" strike="noStrike" kern="1200" cap="none" spc="0" normalizeH="0" baseline="0" noProof="0" dirty="0">
                <a:ln>
                  <a:noFill/>
                </a:ln>
                <a:solidFill>
                  <a:srgbClr val="18181B"/>
                </a:solidFill>
                <a:effectLst/>
                <a:uLnTx/>
                <a:uFillTx/>
                <a:latin typeface="Roboto"/>
                <a:ea typeface="+mn-ea"/>
                <a:cs typeface="+mn-cs"/>
              </a:rPr>
              <a:t>Hauswirtschaftliche und Sozialbetreuerische Leistungen</a:t>
            </a:r>
            <a:endParaRPr kumimoji="0" lang="de-CH" sz="1800" b="0" i="0" u="none" strike="noStrike" kern="1200" cap="none" spc="0" normalizeH="0" baseline="0" noProof="0" dirty="0">
              <a:ln>
                <a:noFill/>
              </a:ln>
              <a:solidFill>
                <a:srgbClr val="18181B"/>
              </a:solidFill>
              <a:effectLst/>
              <a:uLnTx/>
              <a:uFillTx/>
              <a:latin typeface="Roboto"/>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a:ln>
                  <a:noFill/>
                </a:ln>
                <a:solidFill>
                  <a:srgbClr val="18181B"/>
                </a:solidFill>
                <a:effectLst/>
                <a:uLnTx/>
                <a:uFillTx/>
                <a:latin typeface="Roboto"/>
                <a:ea typeface="+mn-ea"/>
                <a:cs typeface="+mn-cs"/>
              </a:rPr>
              <a:t>Die Spitex klärt den Bedarf der Leistungen unter Einbezug des sozialen Umfeldes ab.</a:t>
            </a:r>
          </a:p>
        </p:txBody>
      </p:sp>
      <p:sp>
        <p:nvSpPr>
          <p:cNvPr id="9" name="Datumsplatzhalter 8"/>
          <p:cNvSpPr>
            <a:spLocks noGrp="1"/>
          </p:cNvSpPr>
          <p:nvPr>
            <p:ph type="dt" sz="half" idx="10"/>
          </p:nvPr>
        </p:nvSpPr>
        <p:spPr>
          <a:xfrm>
            <a:off x="1097280" y="6459785"/>
            <a:ext cx="2472271" cy="365125"/>
          </a:xfrm>
        </p:spPr>
        <p:txBody>
          <a:bodyP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de-DE" sz="900" b="0" i="0" u="none" strike="noStrike" kern="1200" cap="none" spc="0" normalizeH="0" baseline="0" noProof="0" dirty="0">
                <a:ln>
                  <a:noFill/>
                </a:ln>
                <a:solidFill>
                  <a:srgbClr val="FFFFFF"/>
                </a:solidFill>
                <a:effectLst/>
                <a:uLnTx/>
                <a:uFillTx/>
                <a:latin typeface="Arial" panose="020B0604020202020204"/>
                <a:ea typeface="+mn-ea"/>
                <a:cs typeface="+mn-cs"/>
              </a:rPr>
              <a:t>05.11.2024</a:t>
            </a:r>
            <a:endParaRPr kumimoji="0" lang="de-CH"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898167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CB8D28-A2E0-47C3-9761-FBF9A9760817}" type="slidenum">
              <a:rPr kumimoji="0" lang="de-CH" sz="105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de-CH" sz="1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Fußzeilenplatzhalt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CH" sz="900" b="0" i="0" u="none" strike="noStrike" kern="1200" cap="all" spc="0" normalizeH="0" baseline="0" noProof="0" dirty="0">
                <a:ln>
                  <a:noFill/>
                </a:ln>
                <a:solidFill>
                  <a:srgbClr val="FFFFFF"/>
                </a:solidFill>
                <a:effectLst/>
                <a:uLnTx/>
                <a:uFillTx/>
                <a:latin typeface="Arial" panose="020B0604020202020204"/>
                <a:ea typeface="+mn-ea"/>
                <a:cs typeface="+mn-cs"/>
              </a:rPr>
              <a:t>Claudia Stalder, Co-Leitung Dienstleistungen</a:t>
            </a:r>
          </a:p>
        </p:txBody>
      </p:sp>
      <p:sp>
        <p:nvSpPr>
          <p:cNvPr id="12" name="Titel 2"/>
          <p:cNvSpPr>
            <a:spLocks noGrp="1"/>
          </p:cNvSpPr>
          <p:nvPr>
            <p:ph type="title"/>
          </p:nvPr>
        </p:nvSpPr>
        <p:spPr>
          <a:xfrm>
            <a:off x="633663" y="1042736"/>
            <a:ext cx="10979872" cy="1620253"/>
          </a:xfrm>
        </p:spPr>
        <p:txBody>
          <a:bodyPr>
            <a:normAutofit/>
          </a:bodyPr>
          <a:lstStyle/>
          <a:p>
            <a:r>
              <a:rPr lang="de-CH" dirty="0"/>
              <a:t>Wo hat die Spitex ihre Grenzen?</a:t>
            </a:r>
            <a:br>
              <a:rPr lang="de-CH" dirty="0"/>
            </a:br>
            <a:endParaRPr lang="de-CH" dirty="0"/>
          </a:p>
        </p:txBody>
      </p:sp>
      <p:sp>
        <p:nvSpPr>
          <p:cNvPr id="2" name="Rechteck 1"/>
          <p:cNvSpPr/>
          <p:nvPr/>
        </p:nvSpPr>
        <p:spPr>
          <a:xfrm>
            <a:off x="707124" y="2420701"/>
            <a:ext cx="7614753"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a:ln>
                  <a:noFill/>
                </a:ln>
                <a:solidFill>
                  <a:srgbClr val="18181B"/>
                </a:solidFill>
                <a:effectLst/>
                <a:uLnTx/>
                <a:uFillTx/>
                <a:latin typeface="Roboto"/>
                <a:ea typeface="+mn-ea"/>
                <a:cs typeface="+mn-cs"/>
              </a:rPr>
              <a:t>Die Spitex-Leistungen haben dort ihre Grenzen, wo die Pflege und Betreuung zu Hause aus fachlichen, medizinischen, menschlichen oder wirtschaftlichen Gründen nicht mehr verantwortbar ist.</a:t>
            </a:r>
            <a:endParaRPr kumimoji="0" lang="de-CH"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8" name="Datumsplatzhalter 8"/>
          <p:cNvSpPr>
            <a:spLocks noGrp="1"/>
          </p:cNvSpPr>
          <p:nvPr>
            <p:ph type="dt" sz="half" idx="10"/>
          </p:nvPr>
        </p:nvSpPr>
        <p:spPr>
          <a:xfrm>
            <a:off x="1097280" y="6459785"/>
            <a:ext cx="2472271" cy="365125"/>
          </a:xfrm>
        </p:spPr>
        <p:txBody>
          <a:bodyP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de-DE" sz="900" b="0" i="0" u="none" strike="noStrike" kern="1200" cap="none" spc="0" normalizeH="0" baseline="0" noProof="0" dirty="0">
                <a:ln>
                  <a:noFill/>
                </a:ln>
                <a:solidFill>
                  <a:srgbClr val="FFFFFF"/>
                </a:solidFill>
                <a:effectLst/>
                <a:uLnTx/>
                <a:uFillTx/>
                <a:latin typeface="Arial" panose="020B0604020202020204"/>
                <a:ea typeface="+mn-ea"/>
                <a:cs typeface="+mn-cs"/>
              </a:rPr>
              <a:t>05.11.2024</a:t>
            </a:r>
            <a:endParaRPr kumimoji="0" lang="de-CH"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7357279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CB8D28-A2E0-47C3-9761-FBF9A9760817}" type="slidenum">
              <a:rPr kumimoji="0" lang="de-CH" sz="105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de-CH" sz="1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Fußzeilenplatzhalt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CH" sz="900" b="0" i="0" u="none" strike="noStrike" kern="1200" cap="all" spc="0" normalizeH="0" baseline="0" noProof="0" dirty="0">
                <a:ln>
                  <a:noFill/>
                </a:ln>
                <a:solidFill>
                  <a:srgbClr val="FFFFFF"/>
                </a:solidFill>
                <a:effectLst/>
                <a:uLnTx/>
                <a:uFillTx/>
                <a:latin typeface="Arial" panose="020B0604020202020204"/>
                <a:ea typeface="+mn-ea"/>
                <a:cs typeface="+mn-cs"/>
              </a:rPr>
              <a:t>Claudia Stalder, Co-Leitung Dienstleistungen</a:t>
            </a:r>
          </a:p>
        </p:txBody>
      </p:sp>
      <p:sp>
        <p:nvSpPr>
          <p:cNvPr id="12" name="Titel 2"/>
          <p:cNvSpPr>
            <a:spLocks noGrp="1"/>
          </p:cNvSpPr>
          <p:nvPr>
            <p:ph type="title"/>
          </p:nvPr>
        </p:nvSpPr>
        <p:spPr>
          <a:xfrm>
            <a:off x="633663" y="1034347"/>
            <a:ext cx="10979872" cy="1620253"/>
          </a:xfrm>
        </p:spPr>
        <p:txBody>
          <a:bodyPr>
            <a:normAutofit/>
          </a:bodyPr>
          <a:lstStyle/>
          <a:p>
            <a:r>
              <a:rPr lang="de-CH" dirty="0"/>
              <a:t>Wer bezahlt Spitex-Leistungen? </a:t>
            </a:r>
            <a:br>
              <a:rPr lang="de-CH" dirty="0"/>
            </a:br>
            <a:endParaRPr lang="de-CH" dirty="0"/>
          </a:p>
        </p:txBody>
      </p:sp>
      <p:pic>
        <p:nvPicPr>
          <p:cNvPr id="8" name="Grafik 7"/>
          <p:cNvPicPr>
            <a:picLocks noChangeAspect="1"/>
          </p:cNvPicPr>
          <p:nvPr/>
        </p:nvPicPr>
        <p:blipFill>
          <a:blip r:embed="rId2"/>
          <a:stretch>
            <a:fillRect/>
          </a:stretch>
        </p:blipFill>
        <p:spPr>
          <a:xfrm>
            <a:off x="720684" y="2283196"/>
            <a:ext cx="334198" cy="402275"/>
          </a:xfrm>
          <a:prstGeom prst="rect">
            <a:avLst/>
          </a:prstGeom>
        </p:spPr>
      </p:pic>
      <p:pic>
        <p:nvPicPr>
          <p:cNvPr id="10" name="Grafik 9"/>
          <p:cNvPicPr>
            <a:picLocks noChangeAspect="1"/>
          </p:cNvPicPr>
          <p:nvPr/>
        </p:nvPicPr>
        <p:blipFill>
          <a:blip r:embed="rId2"/>
          <a:stretch>
            <a:fillRect/>
          </a:stretch>
        </p:blipFill>
        <p:spPr>
          <a:xfrm>
            <a:off x="720684" y="3126793"/>
            <a:ext cx="334198" cy="402275"/>
          </a:xfrm>
          <a:prstGeom prst="rect">
            <a:avLst/>
          </a:prstGeom>
        </p:spPr>
      </p:pic>
      <p:sp>
        <p:nvSpPr>
          <p:cNvPr id="5" name="Rechteck 4"/>
          <p:cNvSpPr/>
          <p:nvPr/>
        </p:nvSpPr>
        <p:spPr>
          <a:xfrm>
            <a:off x="1005273" y="2311645"/>
            <a:ext cx="9313186" cy="424731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a:ln>
                  <a:noFill/>
                </a:ln>
                <a:solidFill>
                  <a:srgbClr val="18181B"/>
                </a:solidFill>
                <a:effectLst/>
                <a:uLnTx/>
                <a:uFillTx/>
                <a:latin typeface="Roboto"/>
                <a:ea typeface="+mn-ea"/>
                <a:cs typeface="+mn-cs"/>
              </a:rPr>
              <a:t>Die </a:t>
            </a:r>
            <a:r>
              <a:rPr kumimoji="0" lang="de-CH" sz="1800" b="1" i="0" u="none" strike="noStrike" kern="1200" cap="none" spc="0" normalizeH="0" baseline="0" noProof="0" dirty="0">
                <a:ln>
                  <a:noFill/>
                </a:ln>
                <a:solidFill>
                  <a:srgbClr val="18181B"/>
                </a:solidFill>
                <a:effectLst/>
                <a:uLnTx/>
                <a:uFillTx/>
                <a:latin typeface="Roboto"/>
                <a:ea typeface="+mn-ea"/>
                <a:cs typeface="+mn-cs"/>
              </a:rPr>
              <a:t>pflegerischen Leistungen </a:t>
            </a:r>
            <a:r>
              <a:rPr kumimoji="0" lang="de-CH" sz="1800" b="0" i="0" u="none" strike="noStrike" kern="1200" cap="none" spc="0" normalizeH="0" baseline="0" noProof="0" dirty="0">
                <a:ln>
                  <a:noFill/>
                </a:ln>
                <a:solidFill>
                  <a:srgbClr val="18181B"/>
                </a:solidFill>
                <a:effectLst/>
                <a:uLnTx/>
                <a:uFillTx/>
                <a:latin typeface="Roboto"/>
                <a:ea typeface="+mn-ea"/>
                <a:cs typeface="+mn-cs"/>
              </a:rPr>
              <a:t>werden gemäss Krankenversicherungsgesetz (KVG) von der Krankenkasse übernommen, sofern diese </a:t>
            </a:r>
            <a:r>
              <a:rPr kumimoji="0" lang="de-CH" sz="1800" b="1" i="0" u="none" strike="noStrike" kern="1200" cap="none" spc="0" normalizeH="0" baseline="0" noProof="0" dirty="0">
                <a:ln>
                  <a:noFill/>
                </a:ln>
                <a:solidFill>
                  <a:srgbClr val="18181B"/>
                </a:solidFill>
                <a:effectLst/>
                <a:uLnTx/>
                <a:uFillTx/>
                <a:latin typeface="Roboto"/>
                <a:ea typeface="+mn-ea"/>
                <a:cs typeface="+mn-cs"/>
              </a:rPr>
              <a:t>ärztlich verordnet </a:t>
            </a:r>
            <a:r>
              <a:rPr kumimoji="0" lang="de-CH" sz="1800" b="0" i="0" u="none" strike="noStrike" kern="1200" cap="none" spc="0" normalizeH="0" baseline="0" noProof="0" dirty="0">
                <a:ln>
                  <a:noFill/>
                </a:ln>
                <a:solidFill>
                  <a:srgbClr val="18181B"/>
                </a:solidFill>
                <a:effectLst/>
                <a:uLnTx/>
                <a:uFillTx/>
                <a:latin typeface="Roboto"/>
                <a:ea typeface="+mn-ea"/>
                <a:cs typeface="+mn-cs"/>
              </a:rPr>
              <a:t>wurden.</a:t>
            </a:r>
            <a:br>
              <a:rPr kumimoji="0" lang="de-CH" sz="1800" b="0" i="0" u="none" strike="noStrike" kern="1200" cap="none" spc="0" normalizeH="0" baseline="0" noProof="0" dirty="0">
                <a:ln>
                  <a:noFill/>
                </a:ln>
                <a:solidFill>
                  <a:srgbClr val="18181B"/>
                </a:solidFill>
                <a:effectLst/>
                <a:uLnTx/>
                <a:uFillTx/>
                <a:latin typeface="Roboto"/>
                <a:ea typeface="+mn-ea"/>
                <a:cs typeface="+mn-cs"/>
              </a:rPr>
            </a:br>
            <a:br>
              <a:rPr kumimoji="0" lang="de-CH" sz="1800" b="0" i="0" u="none" strike="noStrike" kern="1200" cap="none" spc="0" normalizeH="0" baseline="0" noProof="0" dirty="0">
                <a:ln>
                  <a:noFill/>
                </a:ln>
                <a:solidFill>
                  <a:srgbClr val="18181B"/>
                </a:solidFill>
                <a:effectLst/>
                <a:uLnTx/>
                <a:uFillTx/>
                <a:latin typeface="Roboto"/>
                <a:ea typeface="+mn-ea"/>
                <a:cs typeface="+mn-cs"/>
              </a:rPr>
            </a:br>
            <a:r>
              <a:rPr kumimoji="0" lang="de-CH" sz="1800" b="0" i="0" u="none" strike="noStrike" kern="1200" cap="none" spc="0" normalizeH="0" baseline="0" noProof="0" dirty="0">
                <a:ln>
                  <a:noFill/>
                </a:ln>
                <a:solidFill>
                  <a:srgbClr val="18181B"/>
                </a:solidFill>
                <a:effectLst/>
                <a:uLnTx/>
                <a:uFillTx/>
                <a:latin typeface="Roboto"/>
                <a:ea typeface="+mn-ea"/>
                <a:cs typeface="+mn-cs"/>
              </a:rPr>
              <a:t>Es gelten die </a:t>
            </a:r>
            <a:r>
              <a:rPr kumimoji="0" lang="de-CH" sz="1800" b="1" i="0" u="none" strike="noStrike" kern="1200" cap="none" spc="0" normalizeH="0" baseline="0" noProof="0" dirty="0">
                <a:ln>
                  <a:noFill/>
                </a:ln>
                <a:solidFill>
                  <a:srgbClr val="18181B"/>
                </a:solidFill>
                <a:effectLst/>
                <a:uLnTx/>
                <a:uFillTx/>
                <a:latin typeface="Roboto"/>
                <a:ea typeface="+mn-ea"/>
                <a:cs typeface="+mn-cs"/>
              </a:rPr>
              <a:t>festgelegten Tarife </a:t>
            </a:r>
            <a:r>
              <a:rPr kumimoji="0" lang="de-CH" sz="1800" b="0" i="0" u="none" strike="noStrike" kern="1200" cap="none" spc="0" normalizeH="0" baseline="0" noProof="0" dirty="0">
                <a:ln>
                  <a:noFill/>
                </a:ln>
                <a:solidFill>
                  <a:srgbClr val="18181B"/>
                </a:solidFill>
                <a:effectLst/>
                <a:uLnTx/>
                <a:uFillTx/>
                <a:latin typeface="Roboto"/>
                <a:ea typeface="+mn-ea"/>
                <a:cs typeface="+mn-cs"/>
              </a:rPr>
              <a:t>gegenüber den Krankenkassen.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a:ln>
                  <a:noFill/>
                </a:ln>
                <a:solidFill>
                  <a:srgbClr val="18181B"/>
                </a:solidFill>
                <a:effectLst/>
                <a:uLnTx/>
                <a:uFillTx/>
                <a:latin typeface="Roboto"/>
                <a:ea typeface="+mn-ea"/>
                <a:cs typeface="+mn-cs"/>
              </a:rPr>
              <a:t>Die Wegkosten sind inbegriffen. Es werden keine Zuschläge für Pflegeverrichtungen nachts, an den Wochenenden und an allgemeinen Feiertagen in Rechnung gestellt.</a:t>
            </a:r>
            <a:br>
              <a:rPr kumimoji="0" lang="de-CH" sz="1800" b="0" i="0" u="none" strike="noStrike" kern="1200" cap="none" spc="0" normalizeH="0" baseline="0" noProof="0" dirty="0">
                <a:ln>
                  <a:noFill/>
                </a:ln>
                <a:solidFill>
                  <a:srgbClr val="18181B"/>
                </a:solidFill>
                <a:effectLst/>
                <a:uLnTx/>
                <a:uFillTx/>
                <a:latin typeface="Roboto"/>
                <a:ea typeface="+mn-ea"/>
                <a:cs typeface="+mn-cs"/>
              </a:rPr>
            </a:br>
            <a:br>
              <a:rPr kumimoji="0" lang="de-CH" sz="1800" b="0" i="0" u="none" strike="noStrike" kern="1200" cap="none" spc="0" normalizeH="0" baseline="0" noProof="0" dirty="0">
                <a:ln>
                  <a:noFill/>
                </a:ln>
                <a:solidFill>
                  <a:srgbClr val="18181B"/>
                </a:solidFill>
                <a:effectLst/>
                <a:uLnTx/>
                <a:uFillTx/>
                <a:latin typeface="Roboto"/>
                <a:ea typeface="+mn-ea"/>
                <a:cs typeface="+mn-cs"/>
              </a:rPr>
            </a:br>
            <a:r>
              <a:rPr kumimoji="0" lang="de-CH" sz="1800" b="0" i="0" u="none" strike="noStrike" kern="1200" cap="none" spc="0" normalizeH="0" baseline="0" noProof="0" dirty="0">
                <a:ln>
                  <a:noFill/>
                </a:ln>
                <a:solidFill>
                  <a:srgbClr val="18181B"/>
                </a:solidFill>
                <a:effectLst/>
                <a:uLnTx/>
                <a:uFillTx/>
                <a:latin typeface="Roboto"/>
                <a:ea typeface="+mn-ea"/>
                <a:cs typeface="+mn-cs"/>
              </a:rPr>
              <a:t>Die Minimaleinsatzzeit beträgt 10 Minuten. Anschliessend wird in Einheiten von 5 Minuten abgerechnet.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srgbClr val="18181B"/>
              </a:solidFill>
              <a:effectLst/>
              <a:uLnTx/>
              <a:uFillTx/>
              <a:latin typeface="Roboto"/>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CH" sz="1800" b="1" i="0" u="none" strike="noStrike" kern="1200" cap="none" spc="0" normalizeH="0" baseline="0" noProof="0" dirty="0">
                <a:ln>
                  <a:noFill/>
                </a:ln>
                <a:solidFill>
                  <a:srgbClr val="18181B"/>
                </a:solidFill>
                <a:effectLst/>
                <a:uLnTx/>
                <a:uFillTx/>
                <a:latin typeface="Roboto"/>
                <a:ea typeface="+mn-ea"/>
                <a:cs typeface="+mn-cs"/>
              </a:rPr>
              <a:t>Die Kundin, der Kunde bezahlt</a:t>
            </a:r>
            <a:r>
              <a:rPr kumimoji="0" lang="de-CH" sz="1800" b="0" i="0" u="none" strike="noStrike" kern="1200" cap="none" spc="0" normalizeH="0" baseline="0" noProof="0" dirty="0">
                <a:ln>
                  <a:noFill/>
                </a:ln>
                <a:solidFill>
                  <a:srgbClr val="18181B"/>
                </a:solidFill>
                <a:effectLst/>
                <a:uLnTx/>
                <a:uFillTx/>
                <a:latin typeface="Roboto"/>
                <a:ea typeface="+mn-ea"/>
                <a:cs typeface="+mn-cs"/>
              </a:rPr>
              <a:t>:</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CH" sz="1800" b="0" i="0" u="none" strike="noStrike" kern="1200" cap="none" spc="0" normalizeH="0" baseline="0" noProof="0" dirty="0">
                <a:ln>
                  <a:noFill/>
                </a:ln>
                <a:solidFill>
                  <a:srgbClr val="18181B"/>
                </a:solidFill>
                <a:effectLst/>
                <a:uLnTx/>
                <a:uFillTx/>
                <a:latin typeface="Roboto"/>
                <a:ea typeface="+mn-ea"/>
                <a:cs typeface="+mn-cs"/>
              </a:rPr>
              <a:t> Selbstbehalt / Franchise bei der Krankenversicherung</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CH" sz="1800" b="0" i="0" u="none" strike="noStrike" kern="1200" cap="none" spc="0" normalizeH="0" baseline="0" noProof="0" dirty="0">
                <a:ln>
                  <a:noFill/>
                </a:ln>
                <a:solidFill>
                  <a:srgbClr val="18181B"/>
                </a:solidFill>
                <a:effectLst/>
                <a:uLnTx/>
                <a:uFillTx/>
                <a:latin typeface="Roboto"/>
                <a:ea typeface="+mn-ea"/>
                <a:cs typeface="+mn-cs"/>
              </a:rPr>
              <a:t> eine Patientenbeteiligung (bei Patienten ab 65 Jahren, wenn Leistungen nach KVG)</a:t>
            </a: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de-CH" sz="1800" b="0" i="0" u="none" strike="noStrike" kern="1200" cap="none" spc="0" normalizeH="0" baseline="0" noProof="0" dirty="0">
                <a:ln>
                  <a:noFill/>
                </a:ln>
                <a:solidFill>
                  <a:srgbClr val="18181B"/>
                </a:solidFill>
                <a:effectLst/>
                <a:uLnTx/>
                <a:uFillTx/>
                <a:latin typeface="Roboto"/>
                <a:ea typeface="+mn-ea"/>
                <a:cs typeface="+mn-cs"/>
              </a:rPr>
            </a:br>
            <a:endParaRPr kumimoji="0" lang="de-CH" sz="1800" b="0" i="0" u="none" strike="noStrike" kern="1200" cap="none" spc="0" normalizeH="0" baseline="0" noProof="0" dirty="0">
              <a:ln>
                <a:noFill/>
              </a:ln>
              <a:solidFill>
                <a:srgbClr val="18181B"/>
              </a:solidFill>
              <a:effectLst/>
              <a:uLnTx/>
              <a:uFillTx/>
              <a:latin typeface="Roboto"/>
              <a:ea typeface="+mn-ea"/>
              <a:cs typeface="+mn-cs"/>
            </a:endParaRPr>
          </a:p>
        </p:txBody>
      </p:sp>
      <p:pic>
        <p:nvPicPr>
          <p:cNvPr id="11" name="Grafik 10"/>
          <p:cNvPicPr>
            <a:picLocks noChangeAspect="1"/>
          </p:cNvPicPr>
          <p:nvPr/>
        </p:nvPicPr>
        <p:blipFill>
          <a:blip r:embed="rId2"/>
          <a:stretch>
            <a:fillRect/>
          </a:stretch>
        </p:blipFill>
        <p:spPr>
          <a:xfrm>
            <a:off x="727986" y="4202398"/>
            <a:ext cx="334198" cy="402275"/>
          </a:xfrm>
          <a:prstGeom prst="rect">
            <a:avLst/>
          </a:prstGeom>
        </p:spPr>
      </p:pic>
      <p:pic>
        <p:nvPicPr>
          <p:cNvPr id="13" name="Grafik 12"/>
          <p:cNvPicPr>
            <a:picLocks noChangeAspect="1"/>
          </p:cNvPicPr>
          <p:nvPr/>
        </p:nvPicPr>
        <p:blipFill>
          <a:blip r:embed="rId2"/>
          <a:stretch>
            <a:fillRect/>
          </a:stretch>
        </p:blipFill>
        <p:spPr>
          <a:xfrm>
            <a:off x="721409" y="5045995"/>
            <a:ext cx="334198" cy="402275"/>
          </a:xfrm>
          <a:prstGeom prst="rect">
            <a:avLst/>
          </a:prstGeom>
        </p:spPr>
      </p:pic>
      <p:sp>
        <p:nvSpPr>
          <p:cNvPr id="15" name="Datumsplatzhalter 8"/>
          <p:cNvSpPr>
            <a:spLocks noGrp="1"/>
          </p:cNvSpPr>
          <p:nvPr>
            <p:ph type="dt" sz="half" idx="10"/>
          </p:nvPr>
        </p:nvSpPr>
        <p:spPr>
          <a:xfrm>
            <a:off x="1097280" y="6459785"/>
            <a:ext cx="2472271" cy="365125"/>
          </a:xfrm>
        </p:spPr>
        <p:txBody>
          <a:bodyP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de-DE" sz="900" b="0" i="0" u="none" strike="noStrike" kern="1200" cap="none" spc="0" normalizeH="0" baseline="0" noProof="0" dirty="0">
                <a:ln>
                  <a:noFill/>
                </a:ln>
                <a:solidFill>
                  <a:srgbClr val="FFFFFF"/>
                </a:solidFill>
                <a:effectLst/>
                <a:uLnTx/>
                <a:uFillTx/>
                <a:latin typeface="Arial" panose="020B0604020202020204"/>
                <a:ea typeface="+mn-ea"/>
                <a:cs typeface="+mn-cs"/>
              </a:rPr>
              <a:t>05.11.2024</a:t>
            </a:r>
            <a:endParaRPr kumimoji="0" lang="de-CH"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445435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CB8D28-A2E0-47C3-9761-FBF9A9760817}" type="slidenum">
              <a:rPr kumimoji="0" lang="de-CH" sz="105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de-CH" sz="1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Fußzeilenplatzhalt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CH" sz="900" b="0" i="0" u="none" strike="noStrike" kern="1200" cap="all" spc="0" normalizeH="0" baseline="0" noProof="0" dirty="0">
                <a:ln>
                  <a:noFill/>
                </a:ln>
                <a:solidFill>
                  <a:srgbClr val="FFFFFF"/>
                </a:solidFill>
                <a:effectLst/>
                <a:uLnTx/>
                <a:uFillTx/>
                <a:latin typeface="Arial" panose="020B0604020202020204"/>
                <a:ea typeface="+mn-ea"/>
                <a:cs typeface="+mn-cs"/>
              </a:rPr>
              <a:t>Claudia Stalder, Co-Leitung Dienstleistungen</a:t>
            </a:r>
          </a:p>
        </p:txBody>
      </p:sp>
      <p:sp>
        <p:nvSpPr>
          <p:cNvPr id="12" name="Titel 2"/>
          <p:cNvSpPr>
            <a:spLocks noGrp="1"/>
          </p:cNvSpPr>
          <p:nvPr>
            <p:ph type="title"/>
          </p:nvPr>
        </p:nvSpPr>
        <p:spPr>
          <a:xfrm>
            <a:off x="633663" y="1042736"/>
            <a:ext cx="10979872" cy="1620253"/>
          </a:xfrm>
        </p:spPr>
        <p:txBody>
          <a:bodyPr>
            <a:normAutofit/>
          </a:bodyPr>
          <a:lstStyle/>
          <a:p>
            <a:r>
              <a:rPr lang="de-CH" dirty="0"/>
              <a:t>Wer bezahlt Spitex-Leistungen?</a:t>
            </a:r>
            <a:br>
              <a:rPr lang="de-CH" dirty="0"/>
            </a:br>
            <a:endParaRPr lang="de-CH" dirty="0"/>
          </a:p>
        </p:txBody>
      </p:sp>
      <p:sp>
        <p:nvSpPr>
          <p:cNvPr id="2" name="Rechteck 1"/>
          <p:cNvSpPr/>
          <p:nvPr/>
        </p:nvSpPr>
        <p:spPr>
          <a:xfrm>
            <a:off x="970992" y="2328617"/>
            <a:ext cx="7933535" cy="147732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a:ln>
                  <a:noFill/>
                </a:ln>
                <a:solidFill>
                  <a:srgbClr val="18181B"/>
                </a:solidFill>
                <a:effectLst/>
                <a:uLnTx/>
                <a:uFillTx/>
                <a:latin typeface="Roboto"/>
                <a:ea typeface="+mn-ea"/>
                <a:cs typeface="+mn-cs"/>
              </a:rPr>
              <a:t>Die </a:t>
            </a:r>
            <a:r>
              <a:rPr kumimoji="0" lang="de-CH" sz="1800" b="1" i="0" u="none" strike="noStrike" kern="1200" cap="none" spc="0" normalizeH="0" baseline="0" noProof="0" dirty="0">
                <a:ln>
                  <a:noFill/>
                </a:ln>
                <a:solidFill>
                  <a:srgbClr val="18181B"/>
                </a:solidFill>
                <a:effectLst/>
                <a:uLnTx/>
                <a:uFillTx/>
                <a:latin typeface="Roboto"/>
                <a:ea typeface="+mn-ea"/>
                <a:cs typeface="+mn-cs"/>
              </a:rPr>
              <a:t>hauswirtschaftlichen Leistungen </a:t>
            </a:r>
            <a:r>
              <a:rPr kumimoji="0" lang="de-CH" sz="1800" b="0" i="0" u="none" strike="noStrike" kern="1200" cap="none" spc="0" normalizeH="0" baseline="0" noProof="0" dirty="0">
                <a:ln>
                  <a:noFill/>
                </a:ln>
                <a:solidFill>
                  <a:srgbClr val="18181B"/>
                </a:solidFill>
                <a:effectLst/>
                <a:uLnTx/>
                <a:uFillTx/>
                <a:latin typeface="Roboto"/>
                <a:ea typeface="+mn-ea"/>
                <a:cs typeface="+mn-cs"/>
              </a:rPr>
              <a:t>werden von der Krankenkasse übernommen, sofern eine entsprechende Zusatzversicherung besteht.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de-CH" sz="1800" b="0" i="0" u="none" strike="noStrike" kern="1200" cap="none" spc="0" normalizeH="0" baseline="0" noProof="0" dirty="0">
              <a:ln>
                <a:noFill/>
              </a:ln>
              <a:solidFill>
                <a:srgbClr val="18181B"/>
              </a:solidFill>
              <a:effectLst/>
              <a:uLnTx/>
              <a:uFillTx/>
              <a:latin typeface="Roboto"/>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de-CH" sz="1800" b="0" i="0" u="none" strike="noStrike" kern="1200" cap="none" spc="0" normalizeH="0" baseline="0" noProof="0" dirty="0">
                <a:ln>
                  <a:noFill/>
                </a:ln>
                <a:solidFill>
                  <a:prstClr val="black"/>
                </a:solidFill>
                <a:effectLst/>
                <a:uLnTx/>
                <a:uFillTx/>
                <a:latin typeface="Arial" panose="020B0604020202020204"/>
                <a:ea typeface="+mn-ea"/>
                <a:cs typeface="+mn-cs"/>
              </a:rPr>
              <a:t>Bei einem </a:t>
            </a:r>
            <a:r>
              <a:rPr kumimoji="0" lang="de-CH" sz="1800" b="1" i="0" u="none" strike="noStrike" kern="1200" cap="none" spc="0" normalizeH="0" baseline="0" noProof="0" dirty="0">
                <a:ln>
                  <a:noFill/>
                </a:ln>
                <a:solidFill>
                  <a:prstClr val="black"/>
                </a:solidFill>
                <a:effectLst/>
                <a:uLnTx/>
                <a:uFillTx/>
                <a:latin typeface="Arial" panose="020B0604020202020204"/>
                <a:ea typeface="+mn-ea"/>
                <a:cs typeface="+mn-cs"/>
              </a:rPr>
              <a:t>Unfall</a:t>
            </a:r>
            <a:r>
              <a:rPr kumimoji="0" lang="de-CH" sz="1800" b="0" i="0" u="none" strike="noStrike" kern="1200" cap="none" spc="0" normalizeH="0" baseline="0" noProof="0" dirty="0">
                <a:ln>
                  <a:noFill/>
                </a:ln>
                <a:solidFill>
                  <a:prstClr val="black"/>
                </a:solidFill>
                <a:effectLst/>
                <a:uLnTx/>
                <a:uFillTx/>
                <a:latin typeface="Arial" panose="020B0604020202020204"/>
                <a:ea typeface="+mn-ea"/>
                <a:cs typeface="+mn-cs"/>
              </a:rPr>
              <a:t> wird auf den pflegerischen Leistungen, die über die UV, MV oder IV abgerechnet werden, keine Patientenbeteiligung erhoben.</a:t>
            </a:r>
            <a:r>
              <a:rPr kumimoji="0" lang="de-CH" sz="1800" b="0" i="0" u="none" strike="noStrike" kern="1200" cap="none" spc="0" normalizeH="0" baseline="0" noProof="0" dirty="0">
                <a:ln>
                  <a:noFill/>
                </a:ln>
                <a:solidFill>
                  <a:srgbClr val="18181B"/>
                </a:solidFill>
                <a:effectLst/>
                <a:uLnTx/>
                <a:uFillTx/>
                <a:latin typeface="Roboto"/>
                <a:ea typeface="+mn-ea"/>
                <a:cs typeface="+mn-cs"/>
              </a:rPr>
              <a:t> </a:t>
            </a:r>
            <a:endParaRPr kumimoji="0" lang="de-CH"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11" name="Grafik 10"/>
          <p:cNvPicPr>
            <a:picLocks noChangeAspect="1"/>
          </p:cNvPicPr>
          <p:nvPr/>
        </p:nvPicPr>
        <p:blipFill>
          <a:blip r:embed="rId2"/>
          <a:stretch>
            <a:fillRect/>
          </a:stretch>
        </p:blipFill>
        <p:spPr>
          <a:xfrm>
            <a:off x="720684" y="2294449"/>
            <a:ext cx="334198" cy="402275"/>
          </a:xfrm>
          <a:prstGeom prst="rect">
            <a:avLst/>
          </a:prstGeom>
        </p:spPr>
      </p:pic>
      <p:pic>
        <p:nvPicPr>
          <p:cNvPr id="13" name="Grafik 12"/>
          <p:cNvPicPr>
            <a:picLocks noChangeAspect="1"/>
          </p:cNvPicPr>
          <p:nvPr/>
        </p:nvPicPr>
        <p:blipFill>
          <a:blip r:embed="rId2"/>
          <a:stretch>
            <a:fillRect/>
          </a:stretch>
        </p:blipFill>
        <p:spPr>
          <a:xfrm>
            <a:off x="720684" y="3132734"/>
            <a:ext cx="334198" cy="402275"/>
          </a:xfrm>
          <a:prstGeom prst="rect">
            <a:avLst/>
          </a:prstGeom>
        </p:spPr>
      </p:pic>
      <p:sp>
        <p:nvSpPr>
          <p:cNvPr id="9" name="Datumsplatzhalter 8"/>
          <p:cNvSpPr>
            <a:spLocks noGrp="1"/>
          </p:cNvSpPr>
          <p:nvPr>
            <p:ph type="dt" sz="half" idx="10"/>
          </p:nvPr>
        </p:nvSpPr>
        <p:spPr>
          <a:xfrm>
            <a:off x="1097280" y="6459785"/>
            <a:ext cx="2472271" cy="365125"/>
          </a:xfrm>
        </p:spPr>
        <p:txBody>
          <a:bodyP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de-DE" sz="900" b="0" i="0" u="none" strike="noStrike" kern="1200" cap="none" spc="0" normalizeH="0" baseline="0" noProof="0" dirty="0">
                <a:ln>
                  <a:noFill/>
                </a:ln>
                <a:solidFill>
                  <a:srgbClr val="FFFFFF"/>
                </a:solidFill>
                <a:effectLst/>
                <a:uLnTx/>
                <a:uFillTx/>
                <a:latin typeface="Arial" panose="020B0604020202020204"/>
                <a:ea typeface="+mn-ea"/>
                <a:cs typeface="+mn-cs"/>
              </a:rPr>
              <a:t>05.11.2024</a:t>
            </a:r>
            <a:endParaRPr kumimoji="0" lang="de-CH"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043392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CB8D28-A2E0-47C3-9761-FBF9A9760817}" type="slidenum">
              <a:rPr kumimoji="0" lang="de-CH" sz="105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de-CH" sz="1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Fußzeilenplatzhalt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de-CH" sz="900" b="0" i="0" u="none" strike="noStrike" kern="1200" cap="all" spc="0" normalizeH="0" baseline="0" noProof="0" dirty="0">
                <a:ln>
                  <a:noFill/>
                </a:ln>
                <a:solidFill>
                  <a:srgbClr val="FFFFFF"/>
                </a:solidFill>
                <a:effectLst/>
                <a:uLnTx/>
                <a:uFillTx/>
                <a:latin typeface="Arial" panose="020B0604020202020204"/>
                <a:ea typeface="+mn-ea"/>
                <a:cs typeface="+mn-cs"/>
              </a:rPr>
              <a:t>Claudia Stalder, Co-Leitung Dienstleistungen</a:t>
            </a:r>
          </a:p>
        </p:txBody>
      </p:sp>
      <p:sp>
        <p:nvSpPr>
          <p:cNvPr id="12" name="Titel 2"/>
          <p:cNvSpPr>
            <a:spLocks noGrp="1"/>
          </p:cNvSpPr>
          <p:nvPr>
            <p:ph type="title"/>
          </p:nvPr>
        </p:nvSpPr>
        <p:spPr>
          <a:xfrm>
            <a:off x="633663" y="1042736"/>
            <a:ext cx="10979872" cy="1620253"/>
          </a:xfrm>
        </p:spPr>
        <p:txBody>
          <a:bodyPr/>
          <a:lstStyle/>
          <a:p>
            <a:r>
              <a:rPr lang="de-CH" dirty="0"/>
              <a:t>Ihre Fragen</a:t>
            </a:r>
            <a:br>
              <a:rPr lang="de-CH" dirty="0"/>
            </a:br>
            <a:endParaRPr lang="de-CH" dirty="0"/>
          </a:p>
        </p:txBody>
      </p:sp>
      <p:pic>
        <p:nvPicPr>
          <p:cNvPr id="14" name="Grafik 13"/>
          <p:cNvPicPr>
            <a:picLocks noChangeAspect="1"/>
          </p:cNvPicPr>
          <p:nvPr/>
        </p:nvPicPr>
        <p:blipFill>
          <a:blip r:embed="rId2"/>
          <a:stretch>
            <a:fillRect/>
          </a:stretch>
        </p:blipFill>
        <p:spPr>
          <a:xfrm>
            <a:off x="633663" y="2598215"/>
            <a:ext cx="2958376" cy="2958376"/>
          </a:xfrm>
          <a:prstGeom prst="rect">
            <a:avLst/>
          </a:prstGeom>
        </p:spPr>
      </p:pic>
      <p:sp>
        <p:nvSpPr>
          <p:cNvPr id="8" name="Datumsplatzhalter 8"/>
          <p:cNvSpPr>
            <a:spLocks noGrp="1"/>
          </p:cNvSpPr>
          <p:nvPr>
            <p:ph type="dt" sz="half" idx="10"/>
          </p:nvPr>
        </p:nvSpPr>
        <p:spPr>
          <a:xfrm>
            <a:off x="1097280" y="6459785"/>
            <a:ext cx="2472271" cy="365125"/>
          </a:xfrm>
        </p:spPr>
        <p:txBody>
          <a:bodyP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de-DE" sz="900" b="0" i="0" u="none" strike="noStrike" kern="1200" cap="none" spc="0" normalizeH="0" baseline="0" noProof="0" dirty="0">
                <a:ln>
                  <a:noFill/>
                </a:ln>
                <a:solidFill>
                  <a:srgbClr val="FFFFFF"/>
                </a:solidFill>
                <a:effectLst/>
                <a:uLnTx/>
                <a:uFillTx/>
                <a:latin typeface="Arial" panose="020B0604020202020204"/>
                <a:ea typeface="+mn-ea"/>
                <a:cs typeface="+mn-cs"/>
              </a:rPr>
              <a:t>05.11.2024</a:t>
            </a:r>
            <a:endParaRPr kumimoji="0" lang="de-CH" sz="9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5343403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CH" dirty="0"/>
              <a:t>Fragen und Feedback</a:t>
            </a:r>
          </a:p>
        </p:txBody>
      </p:sp>
      <p:sp>
        <p:nvSpPr>
          <p:cNvPr id="11" name="Foliennummernplatzhalter 10"/>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CB8D28-A2E0-47C3-9761-FBF9A9760817}" type="slidenum">
              <a:rPr kumimoji="0" lang="de-CH" sz="105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de-CH" sz="105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Inhaltsplatzhalter 2">
            <a:extLst>
              <a:ext uri="{FF2B5EF4-FFF2-40B4-BE49-F238E27FC236}">
                <a16:creationId xmlns:a16="http://schemas.microsoft.com/office/drawing/2014/main" id="{7BF2466C-68AF-4316-961F-30A7DEBF6CE3}"/>
              </a:ext>
            </a:extLst>
          </p:cNvPr>
          <p:cNvSpPr>
            <a:spLocks noGrp="1"/>
          </p:cNvSpPr>
          <p:nvPr>
            <p:ph idx="1"/>
          </p:nvPr>
        </p:nvSpPr>
        <p:spPr>
          <a:xfrm>
            <a:off x="971256" y="3053577"/>
            <a:ext cx="10345553" cy="3039979"/>
          </a:xfrm>
        </p:spPr>
        <p:txBody>
          <a:bodyPr/>
          <a:lstStyle/>
          <a:p>
            <a:r>
              <a:rPr lang="de-CH" dirty="0">
                <a:solidFill>
                  <a:srgbClr val="006600"/>
                </a:solidFill>
                <a:hlinkClick r:id="rId2">
                  <a:extLst>
                    <a:ext uri="{A12FA001-AC4F-418D-AE19-62706E023703}">
                      <ahyp:hlinkClr xmlns:ahyp="http://schemas.microsoft.com/office/drawing/2018/hyperlinkcolor" val="tx"/>
                    </a:ext>
                  </a:extLst>
                </a:hlinkClick>
              </a:rPr>
              <a:t>feedback@spitexoberaargau-ag.ch</a:t>
            </a:r>
            <a:r>
              <a:rPr lang="de-CH" dirty="0">
                <a:solidFill>
                  <a:srgbClr val="006600"/>
                </a:solidFill>
              </a:rPr>
              <a:t> </a:t>
            </a:r>
          </a:p>
        </p:txBody>
      </p:sp>
      <p:sp>
        <p:nvSpPr>
          <p:cNvPr id="13" name="Fußzeilenplatzhalter 9"/>
          <p:cNvSpPr>
            <a:spLocks noGrp="1"/>
          </p:cNvSpPr>
          <p:nvPr>
            <p:ph type="ftr" sz="quarter" idx="11"/>
          </p:nvPr>
        </p:nvSpPr>
        <p:spPr>
          <a:xfrm>
            <a:off x="3686185" y="6459785"/>
            <a:ext cx="4822804" cy="365125"/>
          </a:xfrm>
        </p:spPr>
        <p:txBody>
          <a:bodyPr>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de-CH" sz="900" b="0" i="0" u="none" strike="noStrike" kern="1200" cap="all" spc="0" normalizeH="0" baseline="0" noProof="0">
                <a:ln>
                  <a:noFill/>
                </a:ln>
                <a:solidFill>
                  <a:srgbClr val="FFFFFF"/>
                </a:solidFill>
                <a:effectLst/>
                <a:uLnTx/>
                <a:uFillTx/>
                <a:latin typeface="Arial" panose="020B0604020202020204"/>
                <a:ea typeface="+mn-ea"/>
                <a:cs typeface="+mn-cs"/>
              </a:rPr>
              <a:t>Verena Zimmermann, Geschäftsführerin / CEO</a:t>
            </a:r>
          </a:p>
        </p:txBody>
      </p:sp>
      <p:pic>
        <p:nvPicPr>
          <p:cNvPr id="4" name="Grafik 3"/>
          <p:cNvPicPr>
            <a:picLocks noChangeAspect="1"/>
          </p:cNvPicPr>
          <p:nvPr/>
        </p:nvPicPr>
        <p:blipFill>
          <a:blip r:embed="rId3"/>
          <a:stretch>
            <a:fillRect/>
          </a:stretch>
        </p:blipFill>
        <p:spPr>
          <a:xfrm>
            <a:off x="810127" y="3707564"/>
            <a:ext cx="4675569" cy="2476608"/>
          </a:xfrm>
          <a:prstGeom prst="rect">
            <a:avLst/>
          </a:prstGeom>
        </p:spPr>
      </p:pic>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1122" y="1741481"/>
            <a:ext cx="2901383" cy="4352075"/>
          </a:xfrm>
          <a:prstGeom prst="rect">
            <a:avLst/>
          </a:prstGeom>
        </p:spPr>
      </p:pic>
      <p:sp>
        <p:nvSpPr>
          <p:cNvPr id="10" name="Datumsplatzhalter 8"/>
          <p:cNvSpPr>
            <a:spLocks noGrp="1"/>
          </p:cNvSpPr>
          <p:nvPr>
            <p:ph type="dt" sz="half" idx="10"/>
          </p:nvPr>
        </p:nvSpPr>
        <p:spPr>
          <a:xfrm>
            <a:off x="1097280" y="6459785"/>
            <a:ext cx="2472271" cy="365125"/>
          </a:xfrm>
        </p:spPr>
        <p:txBody>
          <a:bodyPr>
            <a:normAutofit/>
          </a:bodyPr>
          <a:lstStyle/>
          <a:p>
            <a:pPr>
              <a:spcAft>
                <a:spcPts val="600"/>
              </a:spcAft>
            </a:pPr>
            <a:r>
              <a:rPr lang="de-DE" dirty="0"/>
              <a:t>26.08.2024</a:t>
            </a:r>
            <a:endParaRPr lang="de-CH" dirty="0"/>
          </a:p>
        </p:txBody>
      </p:sp>
    </p:spTree>
    <p:extLst>
      <p:ext uri="{BB962C8B-B14F-4D97-AF65-F5344CB8AC3E}">
        <p14:creationId xmlns:p14="http://schemas.microsoft.com/office/powerpoint/2010/main" val="330294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49C76D-D4C8-3B2D-B1CF-F704EA686C78}"/>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E88BD5B-B601-4FC9-C1FD-18A42A099B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4D35FBC-9200-E9FB-108F-8B7122D3E2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00673134-7364-4B9D-A86C-FF7BDF5032D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FE8F81E1-3599-99FD-07AA-A8CF98479B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E024B571-78A2-FAEF-A9DC-26D355BFF7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6A8D8CC0-B076-97F8-DBCB-07F5D867CE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600095BF-DE9A-BD80-8CE8-C15D1864BC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F596DBED-BAD7-6723-9782-E792B9D4DDA5}"/>
              </a:ext>
            </a:extLst>
          </p:cNvPr>
          <p:cNvSpPr>
            <a:spLocks noGrp="1"/>
          </p:cNvSpPr>
          <p:nvPr>
            <p:ph type="title"/>
          </p:nvPr>
        </p:nvSpPr>
        <p:spPr>
          <a:xfrm>
            <a:off x="3027924" y="991261"/>
            <a:ext cx="5754696" cy="1837349"/>
          </a:xfrm>
        </p:spPr>
        <p:txBody>
          <a:bodyPr>
            <a:normAutofit/>
          </a:bodyPr>
          <a:lstStyle/>
          <a:p>
            <a:pPr algn="ctr">
              <a:lnSpc>
                <a:spcPct val="150000"/>
              </a:lnSpc>
            </a:pPr>
            <a:r>
              <a:rPr lang="de-CH" sz="3600" dirty="0">
                <a:solidFill>
                  <a:schemeClr val="tx2"/>
                </a:solidFill>
              </a:rPr>
              <a:t>Ergänzende Angebote zur Spitex</a:t>
            </a:r>
            <a:endParaRPr lang="de-DE" sz="3600" dirty="0">
              <a:solidFill>
                <a:schemeClr val="tx2"/>
              </a:solidFill>
            </a:endParaRPr>
          </a:p>
        </p:txBody>
      </p:sp>
      <p:grpSp>
        <p:nvGrpSpPr>
          <p:cNvPr id="18" name="Group 17">
            <a:extLst>
              <a:ext uri="{FF2B5EF4-FFF2-40B4-BE49-F238E27FC236}">
                <a16:creationId xmlns:a16="http://schemas.microsoft.com/office/drawing/2014/main" id="{6D5C2A14-C7C3-954C-0F04-12674D3C578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EAB7D838-678E-EE2D-5BFF-2ED9E6C395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E7EDB9DC-FF85-3CA7-60C6-460903B153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375CB7F4-1BDC-8101-9EA3-CB5FACD6A8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4C366173-FA3D-FD18-BECF-35E9086663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umsplatzhalter 3">
            <a:extLst>
              <a:ext uri="{FF2B5EF4-FFF2-40B4-BE49-F238E27FC236}">
                <a16:creationId xmlns:a16="http://schemas.microsoft.com/office/drawing/2014/main" id="{3A793B19-1F58-FB8D-6E76-6C87D9E83CF6}"/>
              </a:ext>
            </a:extLst>
          </p:cNvPr>
          <p:cNvSpPr>
            <a:spLocks noGrp="1"/>
          </p:cNvSpPr>
          <p:nvPr>
            <p:ph type="dt" sz="half" idx="10"/>
          </p:nvPr>
        </p:nvSpPr>
        <p:spPr/>
        <p:txBody>
          <a:bodyPr/>
          <a:lstStyle/>
          <a:p>
            <a:r>
              <a:rPr lang="de-DE"/>
              <a:t>05.11.2024</a:t>
            </a:r>
          </a:p>
        </p:txBody>
      </p:sp>
      <p:sp>
        <p:nvSpPr>
          <p:cNvPr id="5" name="Fußzeilenplatzhalter 4">
            <a:extLst>
              <a:ext uri="{FF2B5EF4-FFF2-40B4-BE49-F238E27FC236}">
                <a16:creationId xmlns:a16="http://schemas.microsoft.com/office/drawing/2014/main" id="{00E82B36-0559-44A4-203A-71D61FDCAECF}"/>
              </a:ext>
            </a:extLst>
          </p:cNvPr>
          <p:cNvSpPr>
            <a:spLocks noGrp="1"/>
          </p:cNvSpPr>
          <p:nvPr>
            <p:ph type="ftr" sz="quarter" idx="11"/>
          </p:nvPr>
        </p:nvSpPr>
        <p:spPr/>
        <p:txBody>
          <a:bodyPr/>
          <a:lstStyle/>
          <a:p>
            <a:r>
              <a:rPr lang="de-DE"/>
              <a:t>Sozialkommission Thunstetten</a:t>
            </a:r>
          </a:p>
        </p:txBody>
      </p:sp>
      <p:sp>
        <p:nvSpPr>
          <p:cNvPr id="6" name="Foliennummernplatzhalter 5">
            <a:extLst>
              <a:ext uri="{FF2B5EF4-FFF2-40B4-BE49-F238E27FC236}">
                <a16:creationId xmlns:a16="http://schemas.microsoft.com/office/drawing/2014/main" id="{D87D0DEB-77E8-AC76-6C75-FCB2E54A2F1F}"/>
              </a:ext>
            </a:extLst>
          </p:cNvPr>
          <p:cNvSpPr>
            <a:spLocks noGrp="1"/>
          </p:cNvSpPr>
          <p:nvPr>
            <p:ph type="sldNum" sz="quarter" idx="12"/>
          </p:nvPr>
        </p:nvSpPr>
        <p:spPr/>
        <p:txBody>
          <a:bodyPr/>
          <a:lstStyle/>
          <a:p>
            <a:fld id="{FE8276A3-3FA0-4D57-8501-6AF911820F83}" type="slidenum">
              <a:rPr lang="de-DE" smtClean="0"/>
              <a:t>39</a:t>
            </a:fld>
            <a:endParaRPr lang="de-DE"/>
          </a:p>
        </p:txBody>
      </p:sp>
      <p:sp>
        <p:nvSpPr>
          <p:cNvPr id="7" name="Inhaltsplatzhalter 6">
            <a:extLst>
              <a:ext uri="{FF2B5EF4-FFF2-40B4-BE49-F238E27FC236}">
                <a16:creationId xmlns:a16="http://schemas.microsoft.com/office/drawing/2014/main" id="{4BC40FF3-E1AB-FF6C-7498-457E92B034E8}"/>
              </a:ext>
            </a:extLst>
          </p:cNvPr>
          <p:cNvSpPr>
            <a:spLocks noGrp="1"/>
          </p:cNvSpPr>
          <p:nvPr>
            <p:ph idx="1"/>
          </p:nvPr>
        </p:nvSpPr>
        <p:spPr>
          <a:xfrm>
            <a:off x="838200" y="2199292"/>
            <a:ext cx="10515600" cy="4351338"/>
          </a:xfrm>
        </p:spPr>
        <p:txBody>
          <a:bodyPr/>
          <a:lstStyle/>
          <a:p>
            <a:endParaRPr lang="de-CH" dirty="0"/>
          </a:p>
        </p:txBody>
      </p:sp>
    </p:spTree>
    <p:extLst>
      <p:ext uri="{BB962C8B-B14F-4D97-AF65-F5344CB8AC3E}">
        <p14:creationId xmlns:p14="http://schemas.microsoft.com/office/powerpoint/2010/main" val="1559214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613EC0-1B53-E5C1-4D0A-BFC27EE14781}"/>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0343BA6-960A-06A0-2B49-EAEC77FA35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2380DD-799A-6160-5680-CC0A7BD7D7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FBAA6FF-6B77-4234-1FA3-354D2093E3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F184445F-B780-1BAE-4638-40932CA779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A4C537A0-6964-57BC-8E86-296348D0D0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EBD5841D-6A61-44BA-4D6D-C4CA4FCB35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125EA180-DB54-212D-3DEB-3A5EC3031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0C633EF7-9F54-D36A-A8C5-C60FE682AF26}"/>
              </a:ext>
            </a:extLst>
          </p:cNvPr>
          <p:cNvSpPr>
            <a:spLocks noGrp="1"/>
          </p:cNvSpPr>
          <p:nvPr>
            <p:ph type="title"/>
          </p:nvPr>
        </p:nvSpPr>
        <p:spPr>
          <a:xfrm>
            <a:off x="3027924" y="991261"/>
            <a:ext cx="5754696" cy="1837349"/>
          </a:xfrm>
        </p:spPr>
        <p:txBody>
          <a:bodyPr>
            <a:normAutofit/>
          </a:bodyPr>
          <a:lstStyle/>
          <a:p>
            <a:pPr algn="ctr">
              <a:lnSpc>
                <a:spcPct val="150000"/>
              </a:lnSpc>
            </a:pPr>
            <a:r>
              <a:rPr lang="de-CH" sz="3600" dirty="0">
                <a:solidFill>
                  <a:schemeClr val="tx2"/>
                </a:solidFill>
              </a:rPr>
              <a:t>Motivation SOK</a:t>
            </a:r>
            <a:br>
              <a:rPr lang="de-CH" sz="3600" dirty="0">
                <a:solidFill>
                  <a:schemeClr val="tx2"/>
                </a:solidFill>
              </a:rPr>
            </a:br>
            <a:r>
              <a:rPr lang="de-CH" sz="3600" dirty="0">
                <a:solidFill>
                  <a:schemeClr val="tx2"/>
                </a:solidFill>
              </a:rPr>
              <a:t>Sorgende Gemeinschaften</a:t>
            </a:r>
            <a:endParaRPr lang="de-DE" sz="3600" dirty="0">
              <a:solidFill>
                <a:schemeClr val="tx2"/>
              </a:solidFill>
            </a:endParaRPr>
          </a:p>
        </p:txBody>
      </p:sp>
      <p:grpSp>
        <p:nvGrpSpPr>
          <p:cNvPr id="18" name="Group 17">
            <a:extLst>
              <a:ext uri="{FF2B5EF4-FFF2-40B4-BE49-F238E27FC236}">
                <a16:creationId xmlns:a16="http://schemas.microsoft.com/office/drawing/2014/main" id="{B3D5CEE0-5E40-FD10-D485-E5010C0A47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D391A34D-AF0B-A16E-CBA8-746CD40B4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88A727EB-C9F5-7094-869F-0211BBC99B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AC5894FC-CC63-EA6F-75B2-7024B0AEFC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089B09B4-3E00-71B9-44C6-7BDC8CBFE5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umsplatzhalter 3">
            <a:extLst>
              <a:ext uri="{FF2B5EF4-FFF2-40B4-BE49-F238E27FC236}">
                <a16:creationId xmlns:a16="http://schemas.microsoft.com/office/drawing/2014/main" id="{E2AC674F-7ED1-8C1B-E40D-25ADEF3AEEB5}"/>
              </a:ext>
            </a:extLst>
          </p:cNvPr>
          <p:cNvSpPr>
            <a:spLocks noGrp="1"/>
          </p:cNvSpPr>
          <p:nvPr>
            <p:ph type="dt" sz="half" idx="10"/>
          </p:nvPr>
        </p:nvSpPr>
        <p:spPr/>
        <p:txBody>
          <a:bodyPr/>
          <a:lstStyle/>
          <a:p>
            <a:r>
              <a:rPr lang="de-DE"/>
              <a:t>05.11.2024</a:t>
            </a:r>
          </a:p>
        </p:txBody>
      </p:sp>
      <p:sp>
        <p:nvSpPr>
          <p:cNvPr id="5" name="Fußzeilenplatzhalter 4">
            <a:extLst>
              <a:ext uri="{FF2B5EF4-FFF2-40B4-BE49-F238E27FC236}">
                <a16:creationId xmlns:a16="http://schemas.microsoft.com/office/drawing/2014/main" id="{6CB8E53D-E71C-3172-32D2-8031570398B0}"/>
              </a:ext>
            </a:extLst>
          </p:cNvPr>
          <p:cNvSpPr>
            <a:spLocks noGrp="1"/>
          </p:cNvSpPr>
          <p:nvPr>
            <p:ph type="ftr" sz="quarter" idx="11"/>
          </p:nvPr>
        </p:nvSpPr>
        <p:spPr/>
        <p:txBody>
          <a:bodyPr/>
          <a:lstStyle/>
          <a:p>
            <a:r>
              <a:rPr lang="de-DE"/>
              <a:t>Sozialkommission Thunstetten</a:t>
            </a:r>
          </a:p>
        </p:txBody>
      </p:sp>
      <p:sp>
        <p:nvSpPr>
          <p:cNvPr id="6" name="Foliennummernplatzhalter 5">
            <a:extLst>
              <a:ext uri="{FF2B5EF4-FFF2-40B4-BE49-F238E27FC236}">
                <a16:creationId xmlns:a16="http://schemas.microsoft.com/office/drawing/2014/main" id="{8BF6322D-A91D-8BFB-A86D-198D9C8DF245}"/>
              </a:ext>
            </a:extLst>
          </p:cNvPr>
          <p:cNvSpPr>
            <a:spLocks noGrp="1"/>
          </p:cNvSpPr>
          <p:nvPr>
            <p:ph type="sldNum" sz="quarter" idx="12"/>
          </p:nvPr>
        </p:nvSpPr>
        <p:spPr/>
        <p:txBody>
          <a:bodyPr/>
          <a:lstStyle/>
          <a:p>
            <a:fld id="{FE8276A3-3FA0-4D57-8501-6AF911820F83}" type="slidenum">
              <a:rPr lang="de-DE" smtClean="0"/>
              <a:t>4</a:t>
            </a:fld>
            <a:endParaRPr lang="de-DE"/>
          </a:p>
        </p:txBody>
      </p:sp>
      <p:sp>
        <p:nvSpPr>
          <p:cNvPr id="7" name="Inhaltsplatzhalter 6">
            <a:extLst>
              <a:ext uri="{FF2B5EF4-FFF2-40B4-BE49-F238E27FC236}">
                <a16:creationId xmlns:a16="http://schemas.microsoft.com/office/drawing/2014/main" id="{6B125D9E-609A-684F-2B3B-C77AB3B3DB12}"/>
              </a:ext>
            </a:extLst>
          </p:cNvPr>
          <p:cNvSpPr>
            <a:spLocks noGrp="1"/>
          </p:cNvSpPr>
          <p:nvPr>
            <p:ph idx="1"/>
          </p:nvPr>
        </p:nvSpPr>
        <p:spPr/>
        <p:txBody>
          <a:bodyPr/>
          <a:lstStyle/>
          <a:p>
            <a:endParaRPr lang="de-CH" dirty="0"/>
          </a:p>
          <a:p>
            <a:endParaRPr lang="de-CH" dirty="0"/>
          </a:p>
          <a:p>
            <a:endParaRPr lang="de-CH" dirty="0"/>
          </a:p>
          <a:p>
            <a:pPr marL="0" indent="0">
              <a:buNone/>
            </a:pPr>
            <a:endParaRPr lang="de-CH" dirty="0">
              <a:latin typeface="Google Sans"/>
            </a:endParaRPr>
          </a:p>
          <a:p>
            <a:pPr marL="0" indent="0">
              <a:buNone/>
            </a:pPr>
            <a:r>
              <a:rPr lang="de-CH" dirty="0">
                <a:latin typeface="Google Sans"/>
              </a:rPr>
              <a:t>				Ihr seid wichtig!</a:t>
            </a:r>
            <a:endParaRPr lang="de-CH" dirty="0"/>
          </a:p>
        </p:txBody>
      </p:sp>
    </p:spTree>
    <p:extLst>
      <p:ext uri="{BB962C8B-B14F-4D97-AF65-F5344CB8AC3E}">
        <p14:creationId xmlns:p14="http://schemas.microsoft.com/office/powerpoint/2010/main" val="35464288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5A16EA-7AC3-C077-798A-980594950169}"/>
            </a:ext>
          </a:extLst>
        </p:cNvPr>
        <p:cNvGrpSpPr/>
        <p:nvPr/>
      </p:nvGrpSpPr>
      <p:grpSpPr>
        <a:xfrm>
          <a:off x="0" y="0"/>
          <a:ext cx="0" cy="0"/>
          <a:chOff x="0" y="0"/>
          <a:chExt cx="0" cy="0"/>
        </a:xfrm>
      </p:grpSpPr>
      <p:sp>
        <p:nvSpPr>
          <p:cNvPr id="7" name="Titel 1">
            <a:extLst>
              <a:ext uri="{FF2B5EF4-FFF2-40B4-BE49-F238E27FC236}">
                <a16:creationId xmlns:a16="http://schemas.microsoft.com/office/drawing/2014/main" id="{B21E4227-C319-B86A-8155-A4E5EAFE5CE5}"/>
              </a:ext>
            </a:extLst>
          </p:cNvPr>
          <p:cNvSpPr>
            <a:spLocks noGrp="1"/>
          </p:cNvSpPr>
          <p:nvPr>
            <p:ph type="title"/>
          </p:nvPr>
        </p:nvSpPr>
        <p:spPr>
          <a:xfrm>
            <a:off x="804672" y="358455"/>
            <a:ext cx="5145024" cy="1454051"/>
          </a:xfrm>
        </p:spPr>
        <p:txBody>
          <a:bodyPr anchor="b">
            <a:normAutofit/>
          </a:bodyPr>
          <a:lstStyle/>
          <a:p>
            <a:r>
              <a:rPr lang="de-CH" sz="3600" dirty="0">
                <a:solidFill>
                  <a:schemeClr val="tx2"/>
                </a:solidFill>
              </a:rPr>
              <a:t>Tagesstätte (TABEO)</a:t>
            </a:r>
            <a:endParaRPr lang="de-DE" sz="3600" dirty="0">
              <a:solidFill>
                <a:schemeClr val="tx2"/>
              </a:solidFill>
            </a:endParaRPr>
          </a:p>
        </p:txBody>
      </p:sp>
      <p:sp>
        <p:nvSpPr>
          <p:cNvPr id="3" name="Inhaltsplatzhalter 2">
            <a:extLst>
              <a:ext uri="{FF2B5EF4-FFF2-40B4-BE49-F238E27FC236}">
                <a16:creationId xmlns:a16="http://schemas.microsoft.com/office/drawing/2014/main" id="{F95F7669-0E30-5A43-1807-5F8FF435AB53}"/>
              </a:ext>
            </a:extLst>
          </p:cNvPr>
          <p:cNvSpPr>
            <a:spLocks noGrp="1"/>
          </p:cNvSpPr>
          <p:nvPr>
            <p:ph idx="1"/>
          </p:nvPr>
        </p:nvSpPr>
        <p:spPr>
          <a:xfrm>
            <a:off x="804672" y="2421682"/>
            <a:ext cx="9203486" cy="3639289"/>
          </a:xfrm>
        </p:spPr>
        <p:txBody>
          <a:bodyPr anchor="ctr">
            <a:noAutofit/>
          </a:bodyPr>
          <a:lstStyle/>
          <a:p>
            <a:pPr marL="0" indent="0">
              <a:buNone/>
            </a:pPr>
            <a:r>
              <a:rPr lang="de-CH" sz="2400" i="1" dirty="0">
                <a:solidFill>
                  <a:schemeClr val="tx2"/>
                </a:solidFill>
              </a:rPr>
              <a:t>Regelmässige Betreuung  während eines Tages in einer Tagesstätte</a:t>
            </a:r>
          </a:p>
          <a:p>
            <a:pPr>
              <a:buFontTx/>
              <a:buChar char="-"/>
            </a:pPr>
            <a:r>
              <a:rPr lang="de-CH" sz="2400" i="1" dirty="0">
                <a:solidFill>
                  <a:schemeClr val="tx2"/>
                </a:solidFill>
              </a:rPr>
              <a:t>Auch für einzelne tage möglich</a:t>
            </a:r>
          </a:p>
          <a:p>
            <a:pPr>
              <a:buFontTx/>
              <a:buChar char="-"/>
            </a:pPr>
            <a:r>
              <a:rPr lang="de-CH" sz="2400" i="1" dirty="0">
                <a:solidFill>
                  <a:schemeClr val="tx2"/>
                </a:solidFill>
              </a:rPr>
              <a:t>Abholdienst</a:t>
            </a:r>
          </a:p>
          <a:p>
            <a:pPr>
              <a:buFontTx/>
              <a:buChar char="-"/>
            </a:pPr>
            <a:r>
              <a:rPr lang="de-CH" sz="2400" i="1" dirty="0">
                <a:solidFill>
                  <a:schemeClr val="tx2"/>
                </a:solidFill>
              </a:rPr>
              <a:t>Aktivierung</a:t>
            </a:r>
          </a:p>
          <a:p>
            <a:pPr>
              <a:buFontTx/>
              <a:buChar char="-"/>
            </a:pPr>
            <a:r>
              <a:rPr lang="de-CH" sz="2400" i="1" dirty="0">
                <a:solidFill>
                  <a:schemeClr val="tx2"/>
                </a:solidFill>
              </a:rPr>
              <a:t>Kompetente Pflege</a:t>
            </a:r>
          </a:p>
          <a:p>
            <a:pPr>
              <a:buFontTx/>
              <a:buChar char="-"/>
            </a:pPr>
            <a:r>
              <a:rPr lang="de-CH" sz="2400" i="1" dirty="0">
                <a:solidFill>
                  <a:schemeClr val="tx2"/>
                </a:solidFill>
              </a:rPr>
              <a:t>Kontakt mit anderen Personen</a:t>
            </a:r>
          </a:p>
          <a:p>
            <a:pPr>
              <a:buFontTx/>
              <a:buChar char="-"/>
            </a:pPr>
            <a:r>
              <a:rPr lang="de-CH" sz="2400" i="1" dirty="0">
                <a:solidFill>
                  <a:schemeClr val="tx2"/>
                </a:solidFill>
              </a:rPr>
              <a:t>Abwechslung im Alltag</a:t>
            </a:r>
          </a:p>
          <a:p>
            <a:pPr>
              <a:buFontTx/>
              <a:buChar char="-"/>
            </a:pPr>
            <a:r>
              <a:rPr lang="de-CH" sz="2400" i="1" dirty="0">
                <a:hlinkClick r:id="rId3"/>
              </a:rPr>
              <a:t>Link:</a:t>
            </a:r>
            <a:r>
              <a:rPr lang="de-CH" sz="2400" i="1" dirty="0"/>
              <a:t> </a:t>
            </a:r>
            <a:r>
              <a:rPr lang="de-CH" sz="2400" i="1" dirty="0">
                <a:hlinkClick r:id="rId3"/>
              </a:rPr>
              <a:t>https://www.haslibrunnen.ch/tageszentrum</a:t>
            </a:r>
            <a:r>
              <a:rPr lang="de-CH" sz="2400" i="1" dirty="0"/>
              <a:t> </a:t>
            </a:r>
            <a:endParaRPr lang="de-DE" sz="2000" i="1" dirty="0">
              <a:solidFill>
                <a:schemeClr val="tx2"/>
              </a:solidFill>
            </a:endParaRPr>
          </a:p>
        </p:txBody>
      </p:sp>
      <p:sp>
        <p:nvSpPr>
          <p:cNvPr id="4" name="Datumsplatzhalter 3">
            <a:extLst>
              <a:ext uri="{FF2B5EF4-FFF2-40B4-BE49-F238E27FC236}">
                <a16:creationId xmlns:a16="http://schemas.microsoft.com/office/drawing/2014/main" id="{CB50A7F7-93BF-85ED-082E-13BC899AF4AB}"/>
              </a:ext>
            </a:extLst>
          </p:cNvPr>
          <p:cNvSpPr>
            <a:spLocks noGrp="1"/>
          </p:cNvSpPr>
          <p:nvPr>
            <p:ph type="dt" sz="half" idx="10"/>
          </p:nvPr>
        </p:nvSpPr>
        <p:spPr>
          <a:xfrm>
            <a:off x="804672" y="6356350"/>
            <a:ext cx="2743200" cy="365125"/>
          </a:xfrm>
        </p:spPr>
        <p:txBody>
          <a:bodyPr>
            <a:normAutofit/>
          </a:bodyPr>
          <a:lstStyle/>
          <a:p>
            <a:pPr>
              <a:spcAft>
                <a:spcPts val="600"/>
              </a:spcAft>
            </a:pPr>
            <a:r>
              <a:rPr lang="de-DE"/>
              <a:t>05.11.2024</a:t>
            </a:r>
          </a:p>
        </p:txBody>
      </p:sp>
      <p:sp>
        <p:nvSpPr>
          <p:cNvPr id="5" name="Fußzeilenplatzhalter 4">
            <a:extLst>
              <a:ext uri="{FF2B5EF4-FFF2-40B4-BE49-F238E27FC236}">
                <a16:creationId xmlns:a16="http://schemas.microsoft.com/office/drawing/2014/main" id="{F46395E1-CEE2-C89D-6D29-4DD7FBF906E5}"/>
              </a:ext>
            </a:extLst>
          </p:cNvPr>
          <p:cNvSpPr>
            <a:spLocks noGrp="1"/>
          </p:cNvSpPr>
          <p:nvPr>
            <p:ph type="ftr" sz="quarter" idx="11"/>
          </p:nvPr>
        </p:nvSpPr>
        <p:spPr>
          <a:xfrm>
            <a:off x="4038600" y="6356350"/>
            <a:ext cx="4114800" cy="365125"/>
          </a:xfrm>
        </p:spPr>
        <p:txBody>
          <a:bodyPr>
            <a:normAutofit/>
          </a:bodyPr>
          <a:lstStyle/>
          <a:p>
            <a:pPr>
              <a:spcAft>
                <a:spcPts val="600"/>
              </a:spcAft>
            </a:pPr>
            <a:r>
              <a:rPr lang="de-DE"/>
              <a:t>Sozialkommission Thunstetten</a:t>
            </a:r>
          </a:p>
        </p:txBody>
      </p:sp>
      <p:sp>
        <p:nvSpPr>
          <p:cNvPr id="6" name="Foliennummernplatzhalter 5">
            <a:extLst>
              <a:ext uri="{FF2B5EF4-FFF2-40B4-BE49-F238E27FC236}">
                <a16:creationId xmlns:a16="http://schemas.microsoft.com/office/drawing/2014/main" id="{0B699AAE-33B8-18EE-7BAB-9AAB4DDA5729}"/>
              </a:ext>
            </a:extLst>
          </p:cNvPr>
          <p:cNvSpPr>
            <a:spLocks noGrp="1"/>
          </p:cNvSpPr>
          <p:nvPr>
            <p:ph type="sldNum" sz="quarter" idx="12"/>
          </p:nvPr>
        </p:nvSpPr>
        <p:spPr>
          <a:xfrm>
            <a:off x="8610600" y="6356350"/>
            <a:ext cx="2743200" cy="365125"/>
          </a:xfrm>
        </p:spPr>
        <p:txBody>
          <a:bodyPr>
            <a:normAutofit/>
          </a:bodyPr>
          <a:lstStyle/>
          <a:p>
            <a:pPr>
              <a:spcAft>
                <a:spcPts val="600"/>
              </a:spcAft>
            </a:pPr>
            <a:fld id="{FE8276A3-3FA0-4D57-8501-6AF911820F83}" type="slidenum">
              <a:rPr lang="de-DE" smtClean="0"/>
              <a:pPr>
                <a:spcAft>
                  <a:spcPts val="600"/>
                </a:spcAft>
              </a:pPr>
              <a:t>40</a:t>
            </a:fld>
            <a:endParaRPr lang="de-DE"/>
          </a:p>
        </p:txBody>
      </p:sp>
    </p:spTree>
    <p:extLst>
      <p:ext uri="{BB962C8B-B14F-4D97-AF65-F5344CB8AC3E}">
        <p14:creationId xmlns:p14="http://schemas.microsoft.com/office/powerpoint/2010/main" val="28000587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5D9EA-94AD-0686-9CBA-2E622BB8A14C}"/>
            </a:ext>
          </a:extLst>
        </p:cNvPr>
        <p:cNvGrpSpPr/>
        <p:nvPr/>
      </p:nvGrpSpPr>
      <p:grpSpPr>
        <a:xfrm>
          <a:off x="0" y="0"/>
          <a:ext cx="0" cy="0"/>
          <a:chOff x="0" y="0"/>
          <a:chExt cx="0" cy="0"/>
        </a:xfrm>
      </p:grpSpPr>
      <p:sp>
        <p:nvSpPr>
          <p:cNvPr id="7" name="Titel 1">
            <a:extLst>
              <a:ext uri="{FF2B5EF4-FFF2-40B4-BE49-F238E27FC236}">
                <a16:creationId xmlns:a16="http://schemas.microsoft.com/office/drawing/2014/main" id="{D1A8A86A-65A3-71F9-D113-6B6C941560D3}"/>
              </a:ext>
            </a:extLst>
          </p:cNvPr>
          <p:cNvSpPr>
            <a:spLocks noGrp="1"/>
          </p:cNvSpPr>
          <p:nvPr>
            <p:ph type="title"/>
          </p:nvPr>
        </p:nvSpPr>
        <p:spPr>
          <a:xfrm>
            <a:off x="804672" y="802955"/>
            <a:ext cx="5145024" cy="1454051"/>
          </a:xfrm>
        </p:spPr>
        <p:txBody>
          <a:bodyPr anchor="b">
            <a:normAutofit/>
          </a:bodyPr>
          <a:lstStyle/>
          <a:p>
            <a:r>
              <a:rPr lang="de-CH" sz="3600" dirty="0">
                <a:solidFill>
                  <a:schemeClr val="tx2"/>
                </a:solidFill>
              </a:rPr>
              <a:t>Ferienbett</a:t>
            </a:r>
            <a:endParaRPr lang="de-DE" sz="3600" dirty="0">
              <a:solidFill>
                <a:schemeClr val="tx2"/>
              </a:solidFill>
            </a:endParaRPr>
          </a:p>
        </p:txBody>
      </p:sp>
      <p:sp>
        <p:nvSpPr>
          <p:cNvPr id="3" name="Inhaltsplatzhalter 2">
            <a:extLst>
              <a:ext uri="{FF2B5EF4-FFF2-40B4-BE49-F238E27FC236}">
                <a16:creationId xmlns:a16="http://schemas.microsoft.com/office/drawing/2014/main" id="{D09BEDA5-C60F-D202-FAF4-AA71D657B87A}"/>
              </a:ext>
            </a:extLst>
          </p:cNvPr>
          <p:cNvSpPr>
            <a:spLocks noGrp="1"/>
          </p:cNvSpPr>
          <p:nvPr>
            <p:ph idx="1"/>
          </p:nvPr>
        </p:nvSpPr>
        <p:spPr>
          <a:xfrm>
            <a:off x="804672" y="2421682"/>
            <a:ext cx="9032664" cy="3639289"/>
          </a:xfrm>
        </p:spPr>
        <p:txBody>
          <a:bodyPr anchor="ctr">
            <a:noAutofit/>
          </a:bodyPr>
          <a:lstStyle/>
          <a:p>
            <a:pPr marL="0" indent="0">
              <a:buNone/>
            </a:pPr>
            <a:r>
              <a:rPr lang="de-CH" sz="2400" i="1" dirty="0">
                <a:solidFill>
                  <a:schemeClr val="tx2"/>
                </a:solidFill>
              </a:rPr>
              <a:t>Temporärer Aufenthalt in einem Pflegeheim</a:t>
            </a:r>
          </a:p>
          <a:p>
            <a:pPr>
              <a:buFontTx/>
              <a:buChar char="-"/>
            </a:pPr>
            <a:r>
              <a:rPr lang="de-CH" sz="2400" i="1" dirty="0">
                <a:solidFill>
                  <a:schemeClr val="tx2"/>
                </a:solidFill>
              </a:rPr>
              <a:t>Ideal nach einem Spitalaufenthalt/Unfall/Ferienüberbrückung -&gt; Pflegeaufwand ist höher, Überforderung für Angehörige</a:t>
            </a:r>
          </a:p>
          <a:p>
            <a:pPr>
              <a:buFontTx/>
              <a:buChar char="-"/>
            </a:pPr>
            <a:r>
              <a:rPr lang="de-CH" sz="2400" i="1" dirty="0">
                <a:solidFill>
                  <a:schemeClr val="tx2"/>
                </a:solidFill>
              </a:rPr>
              <a:t>Lernt Umfeld des Pflegeheims kennen</a:t>
            </a:r>
          </a:p>
          <a:p>
            <a:pPr>
              <a:buFontTx/>
              <a:buChar char="-"/>
            </a:pPr>
            <a:r>
              <a:rPr lang="de-CH" sz="2400" i="1" dirty="0">
                <a:solidFill>
                  <a:schemeClr val="tx2"/>
                </a:solidFill>
              </a:rPr>
              <a:t>Angehörige wissen, dass Person gut betreut wird </a:t>
            </a:r>
          </a:p>
          <a:p>
            <a:endParaRPr lang="de-DE" sz="1800" dirty="0">
              <a:solidFill>
                <a:schemeClr val="tx2"/>
              </a:solidFill>
            </a:endParaRPr>
          </a:p>
        </p:txBody>
      </p:sp>
      <p:sp>
        <p:nvSpPr>
          <p:cNvPr id="4" name="Datumsplatzhalter 3">
            <a:extLst>
              <a:ext uri="{FF2B5EF4-FFF2-40B4-BE49-F238E27FC236}">
                <a16:creationId xmlns:a16="http://schemas.microsoft.com/office/drawing/2014/main" id="{31B183AF-062C-BE7D-FBE0-EA29CD4DED34}"/>
              </a:ext>
            </a:extLst>
          </p:cNvPr>
          <p:cNvSpPr>
            <a:spLocks noGrp="1"/>
          </p:cNvSpPr>
          <p:nvPr>
            <p:ph type="dt" sz="half" idx="10"/>
          </p:nvPr>
        </p:nvSpPr>
        <p:spPr>
          <a:xfrm>
            <a:off x="804672" y="6356350"/>
            <a:ext cx="2743200" cy="365125"/>
          </a:xfrm>
        </p:spPr>
        <p:txBody>
          <a:bodyPr>
            <a:normAutofit/>
          </a:bodyPr>
          <a:lstStyle/>
          <a:p>
            <a:pPr>
              <a:spcAft>
                <a:spcPts val="600"/>
              </a:spcAft>
            </a:pPr>
            <a:r>
              <a:rPr lang="de-DE"/>
              <a:t>05.11.2024</a:t>
            </a:r>
          </a:p>
        </p:txBody>
      </p:sp>
      <p:sp>
        <p:nvSpPr>
          <p:cNvPr id="5" name="Fußzeilenplatzhalter 4">
            <a:extLst>
              <a:ext uri="{FF2B5EF4-FFF2-40B4-BE49-F238E27FC236}">
                <a16:creationId xmlns:a16="http://schemas.microsoft.com/office/drawing/2014/main" id="{4FE19660-1301-41FC-4918-106D9835B387}"/>
              </a:ext>
            </a:extLst>
          </p:cNvPr>
          <p:cNvSpPr>
            <a:spLocks noGrp="1"/>
          </p:cNvSpPr>
          <p:nvPr>
            <p:ph type="ftr" sz="quarter" idx="11"/>
          </p:nvPr>
        </p:nvSpPr>
        <p:spPr>
          <a:xfrm>
            <a:off x="4038600" y="6356350"/>
            <a:ext cx="4114800" cy="365125"/>
          </a:xfrm>
        </p:spPr>
        <p:txBody>
          <a:bodyPr>
            <a:normAutofit/>
          </a:bodyPr>
          <a:lstStyle/>
          <a:p>
            <a:pPr>
              <a:spcAft>
                <a:spcPts val="600"/>
              </a:spcAft>
            </a:pPr>
            <a:r>
              <a:rPr lang="de-DE"/>
              <a:t>Sozialkommission Thunstetten</a:t>
            </a:r>
          </a:p>
        </p:txBody>
      </p:sp>
      <p:sp>
        <p:nvSpPr>
          <p:cNvPr id="6" name="Foliennummernplatzhalter 5">
            <a:extLst>
              <a:ext uri="{FF2B5EF4-FFF2-40B4-BE49-F238E27FC236}">
                <a16:creationId xmlns:a16="http://schemas.microsoft.com/office/drawing/2014/main" id="{347D86EF-18C1-27E0-00A4-242962825223}"/>
              </a:ext>
            </a:extLst>
          </p:cNvPr>
          <p:cNvSpPr>
            <a:spLocks noGrp="1"/>
          </p:cNvSpPr>
          <p:nvPr>
            <p:ph type="sldNum" sz="quarter" idx="12"/>
          </p:nvPr>
        </p:nvSpPr>
        <p:spPr>
          <a:xfrm>
            <a:off x="8610600" y="6356350"/>
            <a:ext cx="2743200" cy="365125"/>
          </a:xfrm>
        </p:spPr>
        <p:txBody>
          <a:bodyPr>
            <a:normAutofit/>
          </a:bodyPr>
          <a:lstStyle/>
          <a:p>
            <a:pPr>
              <a:spcAft>
                <a:spcPts val="600"/>
              </a:spcAft>
            </a:pPr>
            <a:fld id="{FE8276A3-3FA0-4D57-8501-6AF911820F83}" type="slidenum">
              <a:rPr lang="de-DE" smtClean="0"/>
              <a:pPr>
                <a:spcAft>
                  <a:spcPts val="600"/>
                </a:spcAft>
              </a:pPr>
              <a:t>41</a:t>
            </a:fld>
            <a:endParaRPr lang="de-DE"/>
          </a:p>
        </p:txBody>
      </p:sp>
    </p:spTree>
    <p:extLst>
      <p:ext uri="{BB962C8B-B14F-4D97-AF65-F5344CB8AC3E}">
        <p14:creationId xmlns:p14="http://schemas.microsoft.com/office/powerpoint/2010/main" val="28013827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48EB2-5152-0279-2F0F-2F94B79518B2}"/>
            </a:ext>
          </a:extLst>
        </p:cNvPr>
        <p:cNvGrpSpPr/>
        <p:nvPr/>
      </p:nvGrpSpPr>
      <p:grpSpPr>
        <a:xfrm>
          <a:off x="0" y="0"/>
          <a:ext cx="0" cy="0"/>
          <a:chOff x="0" y="0"/>
          <a:chExt cx="0" cy="0"/>
        </a:xfrm>
      </p:grpSpPr>
      <p:sp>
        <p:nvSpPr>
          <p:cNvPr id="7" name="Titel 1">
            <a:extLst>
              <a:ext uri="{FF2B5EF4-FFF2-40B4-BE49-F238E27FC236}">
                <a16:creationId xmlns:a16="http://schemas.microsoft.com/office/drawing/2014/main" id="{24F473F6-7624-E17F-554E-521391A264ED}"/>
              </a:ext>
            </a:extLst>
          </p:cNvPr>
          <p:cNvSpPr>
            <a:spLocks noGrp="1"/>
          </p:cNvSpPr>
          <p:nvPr>
            <p:ph type="title"/>
          </p:nvPr>
        </p:nvSpPr>
        <p:spPr>
          <a:xfrm>
            <a:off x="804672" y="802955"/>
            <a:ext cx="5145024" cy="1454051"/>
          </a:xfrm>
        </p:spPr>
        <p:txBody>
          <a:bodyPr anchor="b">
            <a:normAutofit/>
          </a:bodyPr>
          <a:lstStyle/>
          <a:p>
            <a:r>
              <a:rPr lang="de-CH" sz="3600" dirty="0">
                <a:solidFill>
                  <a:schemeClr val="tx2"/>
                </a:solidFill>
              </a:rPr>
              <a:t>Fahrdienst SRK</a:t>
            </a:r>
            <a:endParaRPr lang="de-DE" sz="3600" dirty="0">
              <a:solidFill>
                <a:schemeClr val="tx2"/>
              </a:solidFill>
            </a:endParaRPr>
          </a:p>
        </p:txBody>
      </p:sp>
      <p:sp>
        <p:nvSpPr>
          <p:cNvPr id="3" name="Inhaltsplatzhalter 2">
            <a:extLst>
              <a:ext uri="{FF2B5EF4-FFF2-40B4-BE49-F238E27FC236}">
                <a16:creationId xmlns:a16="http://schemas.microsoft.com/office/drawing/2014/main" id="{216B2548-C8BB-E281-B0D8-84058350EAB5}"/>
              </a:ext>
            </a:extLst>
          </p:cNvPr>
          <p:cNvSpPr>
            <a:spLocks noGrp="1"/>
          </p:cNvSpPr>
          <p:nvPr>
            <p:ph idx="1"/>
          </p:nvPr>
        </p:nvSpPr>
        <p:spPr>
          <a:xfrm>
            <a:off x="804672" y="2421682"/>
            <a:ext cx="7805928" cy="3639289"/>
          </a:xfrm>
        </p:spPr>
        <p:txBody>
          <a:bodyPr anchor="ctr">
            <a:noAutofit/>
          </a:bodyPr>
          <a:lstStyle/>
          <a:p>
            <a:pPr marL="0" indent="0">
              <a:buNone/>
            </a:pPr>
            <a:r>
              <a:rPr lang="de-DE" sz="2400" i="1" dirty="0">
                <a:solidFill>
                  <a:schemeClr val="tx2"/>
                </a:solidFill>
              </a:rPr>
              <a:t>Sind Sie in der Mobilität eingeschränkt und sollten zu einem Termin?</a:t>
            </a:r>
          </a:p>
          <a:p>
            <a:pPr marL="0" indent="0">
              <a:buNone/>
            </a:pPr>
            <a:r>
              <a:rPr lang="de-DE" sz="2400" i="1" dirty="0">
                <a:solidFill>
                  <a:schemeClr val="tx2"/>
                </a:solidFill>
              </a:rPr>
              <a:t>Freiwillige aus Ihrer Region fahren Sie zur</a:t>
            </a:r>
          </a:p>
          <a:p>
            <a:pPr>
              <a:buFontTx/>
              <a:buChar char="-"/>
            </a:pPr>
            <a:r>
              <a:rPr lang="de-DE" sz="2400" i="1" dirty="0">
                <a:solidFill>
                  <a:schemeClr val="tx2"/>
                </a:solidFill>
              </a:rPr>
              <a:t>Ärztin</a:t>
            </a:r>
          </a:p>
          <a:p>
            <a:pPr>
              <a:buFontTx/>
              <a:buChar char="-"/>
            </a:pPr>
            <a:r>
              <a:rPr lang="de-DE" sz="2400" i="1" dirty="0">
                <a:solidFill>
                  <a:schemeClr val="tx2"/>
                </a:solidFill>
              </a:rPr>
              <a:t>zur Therapie</a:t>
            </a:r>
          </a:p>
          <a:p>
            <a:pPr>
              <a:buFontTx/>
              <a:buChar char="-"/>
            </a:pPr>
            <a:r>
              <a:rPr lang="de-DE" sz="2400" i="1" dirty="0">
                <a:solidFill>
                  <a:schemeClr val="tx2"/>
                </a:solidFill>
              </a:rPr>
              <a:t>zum Coiffeur</a:t>
            </a:r>
          </a:p>
          <a:p>
            <a:pPr>
              <a:buFontTx/>
              <a:buChar char="-"/>
            </a:pPr>
            <a:r>
              <a:rPr lang="de-DE" sz="2400" i="1" dirty="0">
                <a:solidFill>
                  <a:schemeClr val="tx2"/>
                </a:solidFill>
              </a:rPr>
              <a:t>…</a:t>
            </a:r>
          </a:p>
          <a:p>
            <a:pPr>
              <a:buFontTx/>
              <a:buChar char="-"/>
            </a:pPr>
            <a:r>
              <a:rPr lang="de-DE" sz="2400" i="1" dirty="0">
                <a:solidFill>
                  <a:schemeClr val="tx2"/>
                </a:solidFill>
              </a:rPr>
              <a:t>Link: </a:t>
            </a:r>
            <a:r>
              <a:rPr lang="de-DE" sz="2400" i="1" dirty="0">
                <a:solidFill>
                  <a:schemeClr val="tx2"/>
                </a:solidFill>
                <a:hlinkClick r:id="rId2"/>
              </a:rPr>
              <a:t>https://www.srk-bern.ch/de/unterstuetzung-im-alltag/im-alter/rotkreuz-fahrdienst</a:t>
            </a:r>
            <a:r>
              <a:rPr lang="de-DE" sz="2400" i="1" dirty="0">
                <a:solidFill>
                  <a:schemeClr val="tx2"/>
                </a:solidFill>
              </a:rPr>
              <a:t> </a:t>
            </a:r>
            <a:endParaRPr lang="de-CH" sz="2400" i="1" dirty="0">
              <a:solidFill>
                <a:schemeClr val="tx2"/>
              </a:solidFill>
            </a:endParaRPr>
          </a:p>
        </p:txBody>
      </p:sp>
      <p:sp>
        <p:nvSpPr>
          <p:cNvPr id="4" name="Datumsplatzhalter 3">
            <a:extLst>
              <a:ext uri="{FF2B5EF4-FFF2-40B4-BE49-F238E27FC236}">
                <a16:creationId xmlns:a16="http://schemas.microsoft.com/office/drawing/2014/main" id="{A56C7BC2-4D49-D8A8-11F2-0E41611A4136}"/>
              </a:ext>
            </a:extLst>
          </p:cNvPr>
          <p:cNvSpPr>
            <a:spLocks noGrp="1"/>
          </p:cNvSpPr>
          <p:nvPr>
            <p:ph type="dt" sz="half" idx="10"/>
          </p:nvPr>
        </p:nvSpPr>
        <p:spPr>
          <a:xfrm>
            <a:off x="804672" y="6356350"/>
            <a:ext cx="2743200" cy="365125"/>
          </a:xfrm>
        </p:spPr>
        <p:txBody>
          <a:bodyPr>
            <a:normAutofit/>
          </a:bodyPr>
          <a:lstStyle/>
          <a:p>
            <a:pPr>
              <a:spcAft>
                <a:spcPts val="600"/>
              </a:spcAft>
            </a:pPr>
            <a:r>
              <a:rPr lang="de-DE"/>
              <a:t>05.11.2024</a:t>
            </a:r>
          </a:p>
        </p:txBody>
      </p:sp>
      <p:sp>
        <p:nvSpPr>
          <p:cNvPr id="5" name="Fußzeilenplatzhalter 4">
            <a:extLst>
              <a:ext uri="{FF2B5EF4-FFF2-40B4-BE49-F238E27FC236}">
                <a16:creationId xmlns:a16="http://schemas.microsoft.com/office/drawing/2014/main" id="{DC36A132-FB19-8908-7FED-287F74890E83}"/>
              </a:ext>
            </a:extLst>
          </p:cNvPr>
          <p:cNvSpPr>
            <a:spLocks noGrp="1"/>
          </p:cNvSpPr>
          <p:nvPr>
            <p:ph type="ftr" sz="quarter" idx="11"/>
          </p:nvPr>
        </p:nvSpPr>
        <p:spPr>
          <a:xfrm>
            <a:off x="4038600" y="6356350"/>
            <a:ext cx="4114800" cy="365125"/>
          </a:xfrm>
        </p:spPr>
        <p:txBody>
          <a:bodyPr>
            <a:normAutofit/>
          </a:bodyPr>
          <a:lstStyle/>
          <a:p>
            <a:pPr>
              <a:spcAft>
                <a:spcPts val="600"/>
              </a:spcAft>
            </a:pPr>
            <a:r>
              <a:rPr lang="de-DE"/>
              <a:t>Sozialkommission Thunstetten</a:t>
            </a:r>
          </a:p>
        </p:txBody>
      </p:sp>
      <p:sp>
        <p:nvSpPr>
          <p:cNvPr id="6" name="Foliennummernplatzhalter 5">
            <a:extLst>
              <a:ext uri="{FF2B5EF4-FFF2-40B4-BE49-F238E27FC236}">
                <a16:creationId xmlns:a16="http://schemas.microsoft.com/office/drawing/2014/main" id="{B10AF30F-7CE7-3159-2176-9135D2ED260C}"/>
              </a:ext>
            </a:extLst>
          </p:cNvPr>
          <p:cNvSpPr>
            <a:spLocks noGrp="1"/>
          </p:cNvSpPr>
          <p:nvPr>
            <p:ph type="sldNum" sz="quarter" idx="12"/>
          </p:nvPr>
        </p:nvSpPr>
        <p:spPr>
          <a:xfrm>
            <a:off x="8610600" y="6356350"/>
            <a:ext cx="2743200" cy="365125"/>
          </a:xfrm>
        </p:spPr>
        <p:txBody>
          <a:bodyPr>
            <a:normAutofit/>
          </a:bodyPr>
          <a:lstStyle/>
          <a:p>
            <a:pPr>
              <a:spcAft>
                <a:spcPts val="600"/>
              </a:spcAft>
            </a:pPr>
            <a:fld id="{FE8276A3-3FA0-4D57-8501-6AF911820F83}" type="slidenum">
              <a:rPr lang="de-DE" smtClean="0"/>
              <a:pPr>
                <a:spcAft>
                  <a:spcPts val="600"/>
                </a:spcAft>
              </a:pPr>
              <a:t>42</a:t>
            </a:fld>
            <a:endParaRPr lang="de-DE"/>
          </a:p>
        </p:txBody>
      </p:sp>
    </p:spTree>
    <p:extLst>
      <p:ext uri="{BB962C8B-B14F-4D97-AF65-F5344CB8AC3E}">
        <p14:creationId xmlns:p14="http://schemas.microsoft.com/office/powerpoint/2010/main" val="17427208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CB20E2-00B9-B183-5E9D-C6C330DE2070}"/>
            </a:ext>
          </a:extLst>
        </p:cNvPr>
        <p:cNvGrpSpPr/>
        <p:nvPr/>
      </p:nvGrpSpPr>
      <p:grpSpPr>
        <a:xfrm>
          <a:off x="0" y="0"/>
          <a:ext cx="0" cy="0"/>
          <a:chOff x="0" y="0"/>
          <a:chExt cx="0" cy="0"/>
        </a:xfrm>
      </p:grpSpPr>
      <p:sp>
        <p:nvSpPr>
          <p:cNvPr id="7" name="Titel 1">
            <a:extLst>
              <a:ext uri="{FF2B5EF4-FFF2-40B4-BE49-F238E27FC236}">
                <a16:creationId xmlns:a16="http://schemas.microsoft.com/office/drawing/2014/main" id="{A1692E91-B0CB-6591-9281-320160D04BA1}"/>
              </a:ext>
            </a:extLst>
          </p:cNvPr>
          <p:cNvSpPr>
            <a:spLocks noGrp="1"/>
          </p:cNvSpPr>
          <p:nvPr>
            <p:ph type="title"/>
          </p:nvPr>
        </p:nvSpPr>
        <p:spPr>
          <a:xfrm>
            <a:off x="804672" y="802955"/>
            <a:ext cx="5145024" cy="1454051"/>
          </a:xfrm>
        </p:spPr>
        <p:txBody>
          <a:bodyPr anchor="b">
            <a:normAutofit/>
          </a:bodyPr>
          <a:lstStyle/>
          <a:p>
            <a:r>
              <a:rPr lang="de-CH" sz="3600" dirty="0">
                <a:solidFill>
                  <a:schemeClr val="tx2"/>
                </a:solidFill>
              </a:rPr>
              <a:t>Besuchsdienst SRK</a:t>
            </a:r>
            <a:endParaRPr lang="de-DE" sz="3600" dirty="0">
              <a:solidFill>
                <a:schemeClr val="tx2"/>
              </a:solidFill>
            </a:endParaRPr>
          </a:p>
        </p:txBody>
      </p:sp>
      <p:sp>
        <p:nvSpPr>
          <p:cNvPr id="3" name="Inhaltsplatzhalter 2">
            <a:extLst>
              <a:ext uri="{FF2B5EF4-FFF2-40B4-BE49-F238E27FC236}">
                <a16:creationId xmlns:a16="http://schemas.microsoft.com/office/drawing/2014/main" id="{97909E19-1802-D74D-55A1-0824AFCBBFA0}"/>
              </a:ext>
            </a:extLst>
          </p:cNvPr>
          <p:cNvSpPr>
            <a:spLocks noGrp="1"/>
          </p:cNvSpPr>
          <p:nvPr>
            <p:ph idx="1"/>
          </p:nvPr>
        </p:nvSpPr>
        <p:spPr>
          <a:xfrm>
            <a:off x="804672" y="2421682"/>
            <a:ext cx="6615031" cy="3639289"/>
          </a:xfrm>
        </p:spPr>
        <p:txBody>
          <a:bodyPr anchor="ctr">
            <a:noAutofit/>
          </a:bodyPr>
          <a:lstStyle/>
          <a:p>
            <a:pPr marL="0" indent="0">
              <a:buNone/>
            </a:pPr>
            <a:r>
              <a:rPr lang="de-CH" sz="2400" i="1" dirty="0">
                <a:solidFill>
                  <a:schemeClr val="tx2"/>
                </a:solidFill>
              </a:rPr>
              <a:t>Sie erhalten Besuch einer Freiwilligen Person</a:t>
            </a:r>
          </a:p>
          <a:p>
            <a:pPr>
              <a:buFontTx/>
              <a:buChar char="-"/>
            </a:pPr>
            <a:r>
              <a:rPr lang="de-CH" sz="2400" i="1" dirty="0">
                <a:solidFill>
                  <a:schemeClr val="tx2"/>
                </a:solidFill>
              </a:rPr>
              <a:t>Besuch in der gewohnten Umgebung</a:t>
            </a:r>
          </a:p>
          <a:p>
            <a:pPr>
              <a:buFontTx/>
              <a:buChar char="-"/>
            </a:pPr>
            <a:r>
              <a:rPr lang="de-CH" sz="2400" i="1" dirty="0">
                <a:solidFill>
                  <a:schemeClr val="tx2"/>
                </a:solidFill>
              </a:rPr>
              <a:t>Aktive Gespräche, Vorlesen</a:t>
            </a:r>
          </a:p>
          <a:p>
            <a:pPr>
              <a:buFontTx/>
              <a:buChar char="-"/>
            </a:pPr>
            <a:r>
              <a:rPr lang="de-CH" sz="2400" i="1" dirty="0">
                <a:solidFill>
                  <a:schemeClr val="tx2"/>
                </a:solidFill>
              </a:rPr>
              <a:t>Begleitung bei Spaziergängen, Besorgungen oder Ausflügen</a:t>
            </a:r>
          </a:p>
          <a:p>
            <a:pPr>
              <a:buFontTx/>
              <a:buChar char="-"/>
            </a:pPr>
            <a:r>
              <a:rPr lang="de-CH" sz="2400" i="1" dirty="0">
                <a:solidFill>
                  <a:schemeClr val="tx2"/>
                </a:solidFill>
                <a:hlinkClick r:id="rId2"/>
              </a:rPr>
              <a:t>https://www.srk-bern.ch/</a:t>
            </a:r>
            <a:endParaRPr lang="de-CH" sz="2400" i="1" dirty="0">
              <a:solidFill>
                <a:schemeClr val="tx2"/>
              </a:solidFill>
            </a:endParaRPr>
          </a:p>
          <a:p>
            <a:pPr>
              <a:buFontTx/>
              <a:buChar char="-"/>
            </a:pPr>
            <a:r>
              <a:rPr lang="de-CH" sz="2400" i="1" dirty="0">
                <a:solidFill>
                  <a:schemeClr val="tx2"/>
                </a:solidFill>
              </a:rPr>
              <a:t>Besuchsdienst-oberaargau@srk-bern.ch</a:t>
            </a:r>
          </a:p>
          <a:p>
            <a:endParaRPr lang="de-DE" sz="1800" dirty="0">
              <a:solidFill>
                <a:schemeClr val="tx2"/>
              </a:solidFill>
            </a:endParaRPr>
          </a:p>
        </p:txBody>
      </p:sp>
      <p:sp>
        <p:nvSpPr>
          <p:cNvPr id="4" name="Datumsplatzhalter 3">
            <a:extLst>
              <a:ext uri="{FF2B5EF4-FFF2-40B4-BE49-F238E27FC236}">
                <a16:creationId xmlns:a16="http://schemas.microsoft.com/office/drawing/2014/main" id="{6038F76C-AF88-7AEA-352A-A133FCDD987B}"/>
              </a:ext>
            </a:extLst>
          </p:cNvPr>
          <p:cNvSpPr>
            <a:spLocks noGrp="1"/>
          </p:cNvSpPr>
          <p:nvPr>
            <p:ph type="dt" sz="half" idx="10"/>
          </p:nvPr>
        </p:nvSpPr>
        <p:spPr>
          <a:xfrm>
            <a:off x="804672" y="6356350"/>
            <a:ext cx="2743200" cy="365125"/>
          </a:xfrm>
        </p:spPr>
        <p:txBody>
          <a:bodyPr>
            <a:normAutofit/>
          </a:bodyPr>
          <a:lstStyle/>
          <a:p>
            <a:pPr>
              <a:spcAft>
                <a:spcPts val="600"/>
              </a:spcAft>
            </a:pPr>
            <a:r>
              <a:rPr lang="de-DE"/>
              <a:t>05.11.2024</a:t>
            </a:r>
          </a:p>
        </p:txBody>
      </p:sp>
      <p:sp>
        <p:nvSpPr>
          <p:cNvPr id="5" name="Fußzeilenplatzhalter 4">
            <a:extLst>
              <a:ext uri="{FF2B5EF4-FFF2-40B4-BE49-F238E27FC236}">
                <a16:creationId xmlns:a16="http://schemas.microsoft.com/office/drawing/2014/main" id="{EFD38018-994C-71D0-B029-9D9AC91F6523}"/>
              </a:ext>
            </a:extLst>
          </p:cNvPr>
          <p:cNvSpPr>
            <a:spLocks noGrp="1"/>
          </p:cNvSpPr>
          <p:nvPr>
            <p:ph type="ftr" sz="quarter" idx="11"/>
          </p:nvPr>
        </p:nvSpPr>
        <p:spPr>
          <a:xfrm>
            <a:off x="4038600" y="6356350"/>
            <a:ext cx="4114800" cy="365125"/>
          </a:xfrm>
        </p:spPr>
        <p:txBody>
          <a:bodyPr>
            <a:normAutofit/>
          </a:bodyPr>
          <a:lstStyle/>
          <a:p>
            <a:pPr>
              <a:spcAft>
                <a:spcPts val="600"/>
              </a:spcAft>
            </a:pPr>
            <a:r>
              <a:rPr lang="de-DE"/>
              <a:t>Sozialkommission Thunstetten</a:t>
            </a:r>
          </a:p>
        </p:txBody>
      </p:sp>
      <p:sp>
        <p:nvSpPr>
          <p:cNvPr id="6" name="Foliennummernplatzhalter 5">
            <a:extLst>
              <a:ext uri="{FF2B5EF4-FFF2-40B4-BE49-F238E27FC236}">
                <a16:creationId xmlns:a16="http://schemas.microsoft.com/office/drawing/2014/main" id="{5F92A5AB-D98F-2F55-D5C3-D43C56015972}"/>
              </a:ext>
            </a:extLst>
          </p:cNvPr>
          <p:cNvSpPr>
            <a:spLocks noGrp="1"/>
          </p:cNvSpPr>
          <p:nvPr>
            <p:ph type="sldNum" sz="quarter" idx="12"/>
          </p:nvPr>
        </p:nvSpPr>
        <p:spPr>
          <a:xfrm>
            <a:off x="8610600" y="6356350"/>
            <a:ext cx="2743200" cy="365125"/>
          </a:xfrm>
        </p:spPr>
        <p:txBody>
          <a:bodyPr>
            <a:normAutofit/>
          </a:bodyPr>
          <a:lstStyle/>
          <a:p>
            <a:pPr>
              <a:spcAft>
                <a:spcPts val="600"/>
              </a:spcAft>
            </a:pPr>
            <a:fld id="{FE8276A3-3FA0-4D57-8501-6AF911820F83}" type="slidenum">
              <a:rPr lang="de-DE" smtClean="0"/>
              <a:pPr>
                <a:spcAft>
                  <a:spcPts val="600"/>
                </a:spcAft>
              </a:pPr>
              <a:t>43</a:t>
            </a:fld>
            <a:endParaRPr lang="de-DE"/>
          </a:p>
        </p:txBody>
      </p:sp>
    </p:spTree>
    <p:extLst>
      <p:ext uri="{BB962C8B-B14F-4D97-AF65-F5344CB8AC3E}">
        <p14:creationId xmlns:p14="http://schemas.microsoft.com/office/powerpoint/2010/main" val="41368017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EE364-28D3-5155-D553-308019349860}"/>
            </a:ext>
          </a:extLst>
        </p:cNvPr>
        <p:cNvGrpSpPr/>
        <p:nvPr/>
      </p:nvGrpSpPr>
      <p:grpSpPr>
        <a:xfrm>
          <a:off x="0" y="0"/>
          <a:ext cx="0" cy="0"/>
          <a:chOff x="0" y="0"/>
          <a:chExt cx="0" cy="0"/>
        </a:xfrm>
      </p:grpSpPr>
      <p:sp>
        <p:nvSpPr>
          <p:cNvPr id="7" name="Titel 1">
            <a:extLst>
              <a:ext uri="{FF2B5EF4-FFF2-40B4-BE49-F238E27FC236}">
                <a16:creationId xmlns:a16="http://schemas.microsoft.com/office/drawing/2014/main" id="{0951F674-ACF7-81A3-CFEE-1C3EE125DF4C}"/>
              </a:ext>
            </a:extLst>
          </p:cNvPr>
          <p:cNvSpPr>
            <a:spLocks noGrp="1"/>
          </p:cNvSpPr>
          <p:nvPr>
            <p:ph type="title"/>
          </p:nvPr>
        </p:nvSpPr>
        <p:spPr>
          <a:xfrm>
            <a:off x="804672" y="802955"/>
            <a:ext cx="7805928" cy="1454051"/>
          </a:xfrm>
        </p:spPr>
        <p:txBody>
          <a:bodyPr anchor="b">
            <a:normAutofit/>
          </a:bodyPr>
          <a:lstStyle/>
          <a:p>
            <a:r>
              <a:rPr lang="de-CH" sz="3600" dirty="0" err="1">
                <a:solidFill>
                  <a:schemeClr val="tx2"/>
                </a:solidFill>
              </a:rPr>
              <a:t>Seniorenbrügg</a:t>
            </a:r>
            <a:r>
              <a:rPr lang="de-CH" sz="3600" dirty="0">
                <a:solidFill>
                  <a:schemeClr val="tx2"/>
                </a:solidFill>
              </a:rPr>
              <a:t> (Senioren für Senioren)</a:t>
            </a:r>
            <a:endParaRPr lang="de-DE" sz="3600" dirty="0">
              <a:solidFill>
                <a:schemeClr val="tx2"/>
              </a:solidFill>
            </a:endParaRPr>
          </a:p>
        </p:txBody>
      </p:sp>
      <p:sp>
        <p:nvSpPr>
          <p:cNvPr id="3" name="Inhaltsplatzhalter 2">
            <a:extLst>
              <a:ext uri="{FF2B5EF4-FFF2-40B4-BE49-F238E27FC236}">
                <a16:creationId xmlns:a16="http://schemas.microsoft.com/office/drawing/2014/main" id="{5D458208-1EF8-20CE-47EB-2846F9491485}"/>
              </a:ext>
            </a:extLst>
          </p:cNvPr>
          <p:cNvSpPr>
            <a:spLocks noGrp="1"/>
          </p:cNvSpPr>
          <p:nvPr>
            <p:ph idx="1"/>
          </p:nvPr>
        </p:nvSpPr>
        <p:spPr>
          <a:xfrm>
            <a:off x="804672" y="2421682"/>
            <a:ext cx="9072858" cy="3639289"/>
          </a:xfrm>
        </p:spPr>
        <p:txBody>
          <a:bodyPr anchor="ctr">
            <a:noAutofit/>
          </a:bodyPr>
          <a:lstStyle/>
          <a:p>
            <a:pPr marL="0" indent="0">
              <a:buNone/>
            </a:pPr>
            <a:r>
              <a:rPr lang="de-CH" sz="2400" i="1" dirty="0">
                <a:solidFill>
                  <a:schemeClr val="tx2"/>
                </a:solidFill>
              </a:rPr>
              <a:t>Unterstützung bei:</a:t>
            </a:r>
          </a:p>
          <a:p>
            <a:pPr>
              <a:buFontTx/>
              <a:buChar char="-"/>
            </a:pPr>
            <a:r>
              <a:rPr lang="de-CH" sz="2400" i="1" dirty="0">
                <a:solidFill>
                  <a:schemeClr val="tx2"/>
                </a:solidFill>
              </a:rPr>
              <a:t>Administrativen Aufgaben</a:t>
            </a:r>
          </a:p>
          <a:p>
            <a:pPr>
              <a:buFontTx/>
              <a:buChar char="-"/>
            </a:pPr>
            <a:r>
              <a:rPr lang="de-CH" sz="2400" i="1" dirty="0">
                <a:solidFill>
                  <a:schemeClr val="tx2"/>
                </a:solidFill>
              </a:rPr>
              <a:t>Fahrdienst</a:t>
            </a:r>
          </a:p>
          <a:p>
            <a:pPr>
              <a:buFontTx/>
              <a:buChar char="-"/>
            </a:pPr>
            <a:r>
              <a:rPr lang="de-CH" sz="2400" i="1" dirty="0">
                <a:solidFill>
                  <a:schemeClr val="tx2"/>
                </a:solidFill>
              </a:rPr>
              <a:t>Hausarbeiten</a:t>
            </a:r>
          </a:p>
          <a:p>
            <a:pPr>
              <a:buFontTx/>
              <a:buChar char="-"/>
            </a:pPr>
            <a:r>
              <a:rPr lang="de-CH" sz="2400" i="1" dirty="0">
                <a:solidFill>
                  <a:schemeClr val="tx2"/>
                </a:solidFill>
              </a:rPr>
              <a:t>Besuchsdienst</a:t>
            </a:r>
          </a:p>
          <a:p>
            <a:pPr>
              <a:buFontTx/>
              <a:buChar char="-"/>
            </a:pPr>
            <a:r>
              <a:rPr lang="de-CH" sz="2400" i="1" dirty="0">
                <a:solidFill>
                  <a:schemeClr val="tx2"/>
                </a:solidFill>
              </a:rPr>
              <a:t>Link: </a:t>
            </a:r>
            <a:r>
              <a:rPr lang="de-CH" sz="2400" i="1" dirty="0">
                <a:solidFill>
                  <a:schemeClr val="tx2"/>
                </a:solidFill>
                <a:hlinkClick r:id="rId2"/>
              </a:rPr>
              <a:t>https://www.seniorebruegg.ch/</a:t>
            </a:r>
            <a:r>
              <a:rPr lang="de-CH" sz="2400" i="1" dirty="0">
                <a:solidFill>
                  <a:schemeClr val="tx2"/>
                </a:solidFill>
              </a:rPr>
              <a:t> </a:t>
            </a:r>
          </a:p>
          <a:p>
            <a:pPr>
              <a:buFontTx/>
              <a:buChar char="-"/>
            </a:pPr>
            <a:r>
              <a:rPr lang="de-CH" sz="2400" i="1" dirty="0">
                <a:solidFill>
                  <a:schemeClr val="tx2"/>
                </a:solidFill>
              </a:rPr>
              <a:t>Kontakt: 062 923 41 92, </a:t>
            </a:r>
            <a:r>
              <a:rPr lang="de-CH" sz="2400" i="1" dirty="0">
                <a:solidFill>
                  <a:schemeClr val="tx2"/>
                </a:solidFill>
                <a:hlinkClick r:id="rId3"/>
              </a:rPr>
              <a:t>seniorebruegg@bluewin.ch</a:t>
            </a:r>
            <a:r>
              <a:rPr lang="de-CH" sz="2400" i="1" dirty="0">
                <a:solidFill>
                  <a:schemeClr val="tx2"/>
                </a:solidFill>
              </a:rPr>
              <a:t> </a:t>
            </a:r>
          </a:p>
        </p:txBody>
      </p:sp>
      <p:sp>
        <p:nvSpPr>
          <p:cNvPr id="4" name="Datumsplatzhalter 3">
            <a:extLst>
              <a:ext uri="{FF2B5EF4-FFF2-40B4-BE49-F238E27FC236}">
                <a16:creationId xmlns:a16="http://schemas.microsoft.com/office/drawing/2014/main" id="{E29A11D1-B56D-C5BA-3248-EDF6CFF48FA0}"/>
              </a:ext>
            </a:extLst>
          </p:cNvPr>
          <p:cNvSpPr>
            <a:spLocks noGrp="1"/>
          </p:cNvSpPr>
          <p:nvPr>
            <p:ph type="dt" sz="half" idx="10"/>
          </p:nvPr>
        </p:nvSpPr>
        <p:spPr>
          <a:xfrm>
            <a:off x="804672" y="6356350"/>
            <a:ext cx="2743200" cy="365125"/>
          </a:xfrm>
        </p:spPr>
        <p:txBody>
          <a:bodyPr>
            <a:normAutofit/>
          </a:bodyPr>
          <a:lstStyle/>
          <a:p>
            <a:pPr>
              <a:spcAft>
                <a:spcPts val="600"/>
              </a:spcAft>
            </a:pPr>
            <a:r>
              <a:rPr lang="de-DE"/>
              <a:t>05.11.2024</a:t>
            </a:r>
          </a:p>
        </p:txBody>
      </p:sp>
      <p:sp>
        <p:nvSpPr>
          <p:cNvPr id="5" name="Fußzeilenplatzhalter 4">
            <a:extLst>
              <a:ext uri="{FF2B5EF4-FFF2-40B4-BE49-F238E27FC236}">
                <a16:creationId xmlns:a16="http://schemas.microsoft.com/office/drawing/2014/main" id="{BA57633C-5091-64EF-28F4-2FBBD26CF7D3}"/>
              </a:ext>
            </a:extLst>
          </p:cNvPr>
          <p:cNvSpPr>
            <a:spLocks noGrp="1"/>
          </p:cNvSpPr>
          <p:nvPr>
            <p:ph type="ftr" sz="quarter" idx="11"/>
          </p:nvPr>
        </p:nvSpPr>
        <p:spPr>
          <a:xfrm>
            <a:off x="4038600" y="6356350"/>
            <a:ext cx="4114800" cy="365125"/>
          </a:xfrm>
        </p:spPr>
        <p:txBody>
          <a:bodyPr>
            <a:normAutofit/>
          </a:bodyPr>
          <a:lstStyle/>
          <a:p>
            <a:pPr>
              <a:spcAft>
                <a:spcPts val="600"/>
              </a:spcAft>
            </a:pPr>
            <a:r>
              <a:rPr lang="de-DE"/>
              <a:t>Sozialkommission Thunstetten</a:t>
            </a:r>
          </a:p>
        </p:txBody>
      </p:sp>
      <p:sp>
        <p:nvSpPr>
          <p:cNvPr id="6" name="Foliennummernplatzhalter 5">
            <a:extLst>
              <a:ext uri="{FF2B5EF4-FFF2-40B4-BE49-F238E27FC236}">
                <a16:creationId xmlns:a16="http://schemas.microsoft.com/office/drawing/2014/main" id="{3839FF0E-43F9-9E39-B7CF-AB2BC37481EF}"/>
              </a:ext>
            </a:extLst>
          </p:cNvPr>
          <p:cNvSpPr>
            <a:spLocks noGrp="1"/>
          </p:cNvSpPr>
          <p:nvPr>
            <p:ph type="sldNum" sz="quarter" idx="12"/>
          </p:nvPr>
        </p:nvSpPr>
        <p:spPr>
          <a:xfrm>
            <a:off x="8610600" y="6356350"/>
            <a:ext cx="2743200" cy="365125"/>
          </a:xfrm>
        </p:spPr>
        <p:txBody>
          <a:bodyPr>
            <a:normAutofit/>
          </a:bodyPr>
          <a:lstStyle/>
          <a:p>
            <a:pPr>
              <a:spcAft>
                <a:spcPts val="600"/>
              </a:spcAft>
            </a:pPr>
            <a:fld id="{FE8276A3-3FA0-4D57-8501-6AF911820F83}" type="slidenum">
              <a:rPr lang="de-DE" smtClean="0"/>
              <a:pPr>
                <a:spcAft>
                  <a:spcPts val="600"/>
                </a:spcAft>
              </a:pPr>
              <a:t>44</a:t>
            </a:fld>
            <a:endParaRPr lang="de-DE"/>
          </a:p>
        </p:txBody>
      </p:sp>
    </p:spTree>
    <p:extLst>
      <p:ext uri="{BB962C8B-B14F-4D97-AF65-F5344CB8AC3E}">
        <p14:creationId xmlns:p14="http://schemas.microsoft.com/office/powerpoint/2010/main" val="28408801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5D6F0-2A7D-54DB-1F26-79C9102FF437}"/>
            </a:ext>
          </a:extLst>
        </p:cNvPr>
        <p:cNvGrpSpPr/>
        <p:nvPr/>
      </p:nvGrpSpPr>
      <p:grpSpPr>
        <a:xfrm>
          <a:off x="0" y="0"/>
          <a:ext cx="0" cy="0"/>
          <a:chOff x="0" y="0"/>
          <a:chExt cx="0" cy="0"/>
        </a:xfrm>
      </p:grpSpPr>
      <p:sp>
        <p:nvSpPr>
          <p:cNvPr id="7" name="Titel 1">
            <a:extLst>
              <a:ext uri="{FF2B5EF4-FFF2-40B4-BE49-F238E27FC236}">
                <a16:creationId xmlns:a16="http://schemas.microsoft.com/office/drawing/2014/main" id="{7CE35811-B809-F74F-899A-478132E9BED1}"/>
              </a:ext>
            </a:extLst>
          </p:cNvPr>
          <p:cNvSpPr>
            <a:spLocks noGrp="1"/>
          </p:cNvSpPr>
          <p:nvPr>
            <p:ph type="title"/>
          </p:nvPr>
        </p:nvSpPr>
        <p:spPr>
          <a:xfrm>
            <a:off x="804671" y="383855"/>
            <a:ext cx="7223961" cy="1454051"/>
          </a:xfrm>
        </p:spPr>
        <p:txBody>
          <a:bodyPr anchor="b">
            <a:normAutofit/>
          </a:bodyPr>
          <a:lstStyle/>
          <a:p>
            <a:r>
              <a:rPr lang="de-CH" sz="3600" dirty="0">
                <a:solidFill>
                  <a:schemeClr val="tx2"/>
                </a:solidFill>
              </a:rPr>
              <a:t>Einsamkeit – Möglichkeiten dagegen</a:t>
            </a:r>
            <a:endParaRPr lang="de-DE" sz="3600" dirty="0">
              <a:solidFill>
                <a:schemeClr val="tx2"/>
              </a:solidFill>
            </a:endParaRPr>
          </a:p>
        </p:txBody>
      </p:sp>
      <p:sp>
        <p:nvSpPr>
          <p:cNvPr id="3" name="Inhaltsplatzhalter 2">
            <a:extLst>
              <a:ext uri="{FF2B5EF4-FFF2-40B4-BE49-F238E27FC236}">
                <a16:creationId xmlns:a16="http://schemas.microsoft.com/office/drawing/2014/main" id="{5F7C2BC7-0843-32BC-3FFE-8D5353A76CCE}"/>
              </a:ext>
            </a:extLst>
          </p:cNvPr>
          <p:cNvSpPr>
            <a:spLocks noGrp="1"/>
          </p:cNvSpPr>
          <p:nvPr>
            <p:ph idx="1"/>
          </p:nvPr>
        </p:nvSpPr>
        <p:spPr>
          <a:xfrm>
            <a:off x="804672" y="2260914"/>
            <a:ext cx="9092954" cy="4175820"/>
          </a:xfrm>
        </p:spPr>
        <p:txBody>
          <a:bodyPr anchor="ctr">
            <a:noAutofit/>
          </a:bodyPr>
          <a:lstStyle/>
          <a:p>
            <a:pPr>
              <a:buFontTx/>
              <a:buChar char="-"/>
            </a:pPr>
            <a:r>
              <a:rPr lang="de-CH" sz="2400" i="1" dirty="0">
                <a:solidFill>
                  <a:schemeClr val="tx2"/>
                </a:solidFill>
              </a:rPr>
              <a:t>Regelmässige Aktivitäten während der Woche organisieren</a:t>
            </a:r>
          </a:p>
          <a:p>
            <a:pPr>
              <a:buFontTx/>
              <a:buChar char="-"/>
            </a:pPr>
            <a:r>
              <a:rPr lang="de-CH" sz="2400" i="1" dirty="0">
                <a:solidFill>
                  <a:schemeClr val="tx2"/>
                </a:solidFill>
              </a:rPr>
              <a:t>Hausarzt</a:t>
            </a:r>
          </a:p>
          <a:p>
            <a:pPr>
              <a:buFontTx/>
              <a:buChar char="-"/>
            </a:pPr>
            <a:r>
              <a:rPr lang="de-CH" sz="2400" i="1" dirty="0">
                <a:solidFill>
                  <a:schemeClr val="tx2"/>
                </a:solidFill>
              </a:rPr>
              <a:t>Einkauf -&gt; Spitex / privat /</a:t>
            </a:r>
          </a:p>
          <a:p>
            <a:pPr>
              <a:buFontTx/>
              <a:buChar char="-"/>
            </a:pPr>
            <a:r>
              <a:rPr lang="de-CH" sz="2400" i="1" dirty="0">
                <a:solidFill>
                  <a:schemeClr val="tx2"/>
                </a:solidFill>
              </a:rPr>
              <a:t>Besuchsdienst -&gt; Soziale Diakonie / privat</a:t>
            </a:r>
          </a:p>
          <a:p>
            <a:pPr>
              <a:buFontTx/>
              <a:buChar char="-"/>
            </a:pPr>
            <a:r>
              <a:rPr lang="de-CH" sz="2400" i="1" dirty="0">
                <a:solidFill>
                  <a:schemeClr val="tx2"/>
                </a:solidFill>
              </a:rPr>
              <a:t>Putzfrau</a:t>
            </a:r>
          </a:p>
          <a:p>
            <a:pPr>
              <a:buFontTx/>
              <a:buChar char="-"/>
            </a:pPr>
            <a:r>
              <a:rPr lang="de-CH" sz="2400" i="1" dirty="0">
                <a:solidFill>
                  <a:schemeClr val="tx2"/>
                </a:solidFill>
              </a:rPr>
              <a:t>Spitex</a:t>
            </a:r>
          </a:p>
          <a:p>
            <a:pPr>
              <a:buFontTx/>
              <a:buChar char="-"/>
            </a:pPr>
            <a:r>
              <a:rPr lang="de-CH" sz="2400" i="1" dirty="0">
                <a:solidFill>
                  <a:schemeClr val="tx2"/>
                </a:solidFill>
              </a:rPr>
              <a:t>Teilnahme an Anlässen</a:t>
            </a:r>
          </a:p>
          <a:p>
            <a:pPr>
              <a:buFontTx/>
              <a:buChar char="-"/>
            </a:pPr>
            <a:r>
              <a:rPr lang="de-CH" sz="2400" i="1" dirty="0">
                <a:solidFill>
                  <a:schemeClr val="tx2"/>
                </a:solidFill>
              </a:rPr>
              <a:t>Gegenseitig kochen</a:t>
            </a:r>
          </a:p>
          <a:p>
            <a:pPr>
              <a:buFontTx/>
              <a:buChar char="-"/>
            </a:pPr>
            <a:r>
              <a:rPr lang="de-CH" sz="2400" i="1" dirty="0">
                <a:solidFill>
                  <a:schemeClr val="tx2"/>
                </a:solidFill>
              </a:rPr>
              <a:t>…</a:t>
            </a:r>
          </a:p>
          <a:p>
            <a:endParaRPr lang="de-DE" sz="1800" dirty="0">
              <a:solidFill>
                <a:schemeClr val="tx2"/>
              </a:solidFill>
            </a:endParaRPr>
          </a:p>
        </p:txBody>
      </p:sp>
      <p:sp>
        <p:nvSpPr>
          <p:cNvPr id="4" name="Datumsplatzhalter 3">
            <a:extLst>
              <a:ext uri="{FF2B5EF4-FFF2-40B4-BE49-F238E27FC236}">
                <a16:creationId xmlns:a16="http://schemas.microsoft.com/office/drawing/2014/main" id="{6A6A5006-83CF-F2C6-0B95-176B8B7615A5}"/>
              </a:ext>
            </a:extLst>
          </p:cNvPr>
          <p:cNvSpPr>
            <a:spLocks noGrp="1"/>
          </p:cNvSpPr>
          <p:nvPr>
            <p:ph type="dt" sz="half" idx="10"/>
          </p:nvPr>
        </p:nvSpPr>
        <p:spPr>
          <a:xfrm>
            <a:off x="804672" y="6356350"/>
            <a:ext cx="2743200" cy="365125"/>
          </a:xfrm>
        </p:spPr>
        <p:txBody>
          <a:bodyPr>
            <a:normAutofit/>
          </a:bodyPr>
          <a:lstStyle/>
          <a:p>
            <a:pPr>
              <a:spcAft>
                <a:spcPts val="600"/>
              </a:spcAft>
            </a:pPr>
            <a:r>
              <a:rPr lang="de-DE"/>
              <a:t>05.11.2024</a:t>
            </a:r>
          </a:p>
        </p:txBody>
      </p:sp>
      <p:sp>
        <p:nvSpPr>
          <p:cNvPr id="5" name="Fußzeilenplatzhalter 4">
            <a:extLst>
              <a:ext uri="{FF2B5EF4-FFF2-40B4-BE49-F238E27FC236}">
                <a16:creationId xmlns:a16="http://schemas.microsoft.com/office/drawing/2014/main" id="{1BBEB6B8-146E-3930-5665-40D31D4DE3A8}"/>
              </a:ext>
            </a:extLst>
          </p:cNvPr>
          <p:cNvSpPr>
            <a:spLocks noGrp="1"/>
          </p:cNvSpPr>
          <p:nvPr>
            <p:ph type="ftr" sz="quarter" idx="11"/>
          </p:nvPr>
        </p:nvSpPr>
        <p:spPr>
          <a:xfrm>
            <a:off x="4038600" y="6356350"/>
            <a:ext cx="4114800" cy="365125"/>
          </a:xfrm>
        </p:spPr>
        <p:txBody>
          <a:bodyPr>
            <a:normAutofit/>
          </a:bodyPr>
          <a:lstStyle/>
          <a:p>
            <a:pPr>
              <a:spcAft>
                <a:spcPts val="600"/>
              </a:spcAft>
            </a:pPr>
            <a:r>
              <a:rPr lang="de-DE"/>
              <a:t>Sozialkommission Thunstetten</a:t>
            </a:r>
          </a:p>
        </p:txBody>
      </p:sp>
      <p:sp>
        <p:nvSpPr>
          <p:cNvPr id="6" name="Foliennummernplatzhalter 5">
            <a:extLst>
              <a:ext uri="{FF2B5EF4-FFF2-40B4-BE49-F238E27FC236}">
                <a16:creationId xmlns:a16="http://schemas.microsoft.com/office/drawing/2014/main" id="{CA788CF5-086D-05B0-6FEA-6A282F67E8DF}"/>
              </a:ext>
            </a:extLst>
          </p:cNvPr>
          <p:cNvSpPr>
            <a:spLocks noGrp="1"/>
          </p:cNvSpPr>
          <p:nvPr>
            <p:ph type="sldNum" sz="quarter" idx="12"/>
          </p:nvPr>
        </p:nvSpPr>
        <p:spPr>
          <a:xfrm>
            <a:off x="8610600" y="6356350"/>
            <a:ext cx="2743200" cy="365125"/>
          </a:xfrm>
        </p:spPr>
        <p:txBody>
          <a:bodyPr>
            <a:normAutofit/>
          </a:bodyPr>
          <a:lstStyle/>
          <a:p>
            <a:pPr>
              <a:spcAft>
                <a:spcPts val="600"/>
              </a:spcAft>
            </a:pPr>
            <a:fld id="{FE8276A3-3FA0-4D57-8501-6AF911820F83}" type="slidenum">
              <a:rPr lang="de-DE" smtClean="0"/>
              <a:pPr>
                <a:spcAft>
                  <a:spcPts val="600"/>
                </a:spcAft>
              </a:pPr>
              <a:t>45</a:t>
            </a:fld>
            <a:endParaRPr lang="de-DE"/>
          </a:p>
        </p:txBody>
      </p:sp>
    </p:spTree>
    <p:extLst>
      <p:ext uri="{BB962C8B-B14F-4D97-AF65-F5344CB8AC3E}">
        <p14:creationId xmlns:p14="http://schemas.microsoft.com/office/powerpoint/2010/main" val="41245839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BE73CB-E733-B63F-6D1D-0C7DD3F5A00E}"/>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A81B3C4-32C1-1DB1-B96D-21B2B99465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20AC28B-E44C-6DEE-9D2A-609BD3A312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9FF777C6-2EB7-563B-EC50-4335FCB03F7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F80AFC17-D2A1-251C-BE0C-8622EF5B6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6F080CB3-5026-2F3C-889F-64255F9C6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B53430E8-84DC-64F8-2E4D-7B45DDEEE7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CEB05AD9-9BFE-AE3D-0EED-7A2C13B627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el 1">
            <a:extLst>
              <a:ext uri="{FF2B5EF4-FFF2-40B4-BE49-F238E27FC236}">
                <a16:creationId xmlns:a16="http://schemas.microsoft.com/office/drawing/2014/main" id="{83141351-D3F7-9995-7E21-50DEF82CEE0C}"/>
              </a:ext>
            </a:extLst>
          </p:cNvPr>
          <p:cNvSpPr>
            <a:spLocks noGrp="1"/>
          </p:cNvSpPr>
          <p:nvPr>
            <p:ph type="title"/>
          </p:nvPr>
        </p:nvSpPr>
        <p:spPr>
          <a:xfrm>
            <a:off x="3027924" y="991261"/>
            <a:ext cx="5754696" cy="1837349"/>
          </a:xfrm>
        </p:spPr>
        <p:txBody>
          <a:bodyPr>
            <a:normAutofit/>
          </a:bodyPr>
          <a:lstStyle/>
          <a:p>
            <a:pPr algn="ctr">
              <a:lnSpc>
                <a:spcPct val="150000"/>
              </a:lnSpc>
            </a:pPr>
            <a:r>
              <a:rPr lang="de-CH" sz="3600" dirty="0">
                <a:solidFill>
                  <a:schemeClr val="tx2"/>
                </a:solidFill>
              </a:rPr>
              <a:t>Kontaktstellen</a:t>
            </a:r>
            <a:endParaRPr lang="de-DE" sz="3600" dirty="0">
              <a:solidFill>
                <a:schemeClr val="tx2"/>
              </a:solidFill>
            </a:endParaRPr>
          </a:p>
        </p:txBody>
      </p:sp>
      <p:grpSp>
        <p:nvGrpSpPr>
          <p:cNvPr id="18" name="Group 17">
            <a:extLst>
              <a:ext uri="{FF2B5EF4-FFF2-40B4-BE49-F238E27FC236}">
                <a16:creationId xmlns:a16="http://schemas.microsoft.com/office/drawing/2014/main" id="{E2226A52-7268-5968-C2D3-68E097D99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6EBD290C-0B8A-A0F9-9861-19806E647B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81846F82-ECB3-AFE0-669E-AB3151475E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1F217F69-EAEB-81D3-6BED-1163B26835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2" name="Freeform: Shape 21">
              <a:extLst>
                <a:ext uri="{FF2B5EF4-FFF2-40B4-BE49-F238E27FC236}">
                  <a16:creationId xmlns:a16="http://schemas.microsoft.com/office/drawing/2014/main" id="{2CA7D1B9-5364-8579-3D11-E033E362C8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Datumsplatzhalter 3">
            <a:extLst>
              <a:ext uri="{FF2B5EF4-FFF2-40B4-BE49-F238E27FC236}">
                <a16:creationId xmlns:a16="http://schemas.microsoft.com/office/drawing/2014/main" id="{34A3A081-6851-58C7-82E4-469123463813}"/>
              </a:ext>
            </a:extLst>
          </p:cNvPr>
          <p:cNvSpPr>
            <a:spLocks noGrp="1"/>
          </p:cNvSpPr>
          <p:nvPr>
            <p:ph type="dt" sz="half" idx="10"/>
          </p:nvPr>
        </p:nvSpPr>
        <p:spPr/>
        <p:txBody>
          <a:bodyPr/>
          <a:lstStyle/>
          <a:p>
            <a:r>
              <a:rPr lang="de-DE"/>
              <a:t>05.11.2024</a:t>
            </a:r>
          </a:p>
        </p:txBody>
      </p:sp>
      <p:sp>
        <p:nvSpPr>
          <p:cNvPr id="5" name="Fußzeilenplatzhalter 4">
            <a:extLst>
              <a:ext uri="{FF2B5EF4-FFF2-40B4-BE49-F238E27FC236}">
                <a16:creationId xmlns:a16="http://schemas.microsoft.com/office/drawing/2014/main" id="{4A1CDD68-DF62-6CC0-B06C-D862737618C5}"/>
              </a:ext>
            </a:extLst>
          </p:cNvPr>
          <p:cNvSpPr>
            <a:spLocks noGrp="1"/>
          </p:cNvSpPr>
          <p:nvPr>
            <p:ph type="ftr" sz="quarter" idx="11"/>
          </p:nvPr>
        </p:nvSpPr>
        <p:spPr/>
        <p:txBody>
          <a:bodyPr/>
          <a:lstStyle/>
          <a:p>
            <a:r>
              <a:rPr lang="de-DE"/>
              <a:t>Sozialkommission Thunstetten</a:t>
            </a:r>
          </a:p>
        </p:txBody>
      </p:sp>
      <p:sp>
        <p:nvSpPr>
          <p:cNvPr id="6" name="Foliennummernplatzhalter 5">
            <a:extLst>
              <a:ext uri="{FF2B5EF4-FFF2-40B4-BE49-F238E27FC236}">
                <a16:creationId xmlns:a16="http://schemas.microsoft.com/office/drawing/2014/main" id="{647D0C57-416D-DAF4-123D-5659EBC69A29}"/>
              </a:ext>
            </a:extLst>
          </p:cNvPr>
          <p:cNvSpPr>
            <a:spLocks noGrp="1"/>
          </p:cNvSpPr>
          <p:nvPr>
            <p:ph type="sldNum" sz="quarter" idx="12"/>
          </p:nvPr>
        </p:nvSpPr>
        <p:spPr/>
        <p:txBody>
          <a:bodyPr/>
          <a:lstStyle/>
          <a:p>
            <a:fld id="{FE8276A3-3FA0-4D57-8501-6AF911820F83}" type="slidenum">
              <a:rPr lang="de-DE" smtClean="0"/>
              <a:t>46</a:t>
            </a:fld>
            <a:endParaRPr lang="de-DE"/>
          </a:p>
        </p:txBody>
      </p:sp>
      <p:sp>
        <p:nvSpPr>
          <p:cNvPr id="7" name="Inhaltsplatzhalter 6">
            <a:extLst>
              <a:ext uri="{FF2B5EF4-FFF2-40B4-BE49-F238E27FC236}">
                <a16:creationId xmlns:a16="http://schemas.microsoft.com/office/drawing/2014/main" id="{2BC9464E-7F42-229A-5BB2-8C7D9A113B83}"/>
              </a:ext>
            </a:extLst>
          </p:cNvPr>
          <p:cNvSpPr>
            <a:spLocks noGrp="1"/>
          </p:cNvSpPr>
          <p:nvPr>
            <p:ph idx="1"/>
          </p:nvPr>
        </p:nvSpPr>
        <p:spPr/>
        <p:txBody>
          <a:bodyPr/>
          <a:lstStyle/>
          <a:p>
            <a:endParaRPr lang="de-CH"/>
          </a:p>
        </p:txBody>
      </p:sp>
    </p:spTree>
    <p:extLst>
      <p:ext uri="{BB962C8B-B14F-4D97-AF65-F5344CB8AC3E}">
        <p14:creationId xmlns:p14="http://schemas.microsoft.com/office/powerpoint/2010/main" val="20287285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FB0264-A0C1-9408-F628-B0B1B60CF180}"/>
              </a:ext>
            </a:extLst>
          </p:cNvPr>
          <p:cNvSpPr>
            <a:spLocks noGrp="1"/>
          </p:cNvSpPr>
          <p:nvPr>
            <p:ph type="title"/>
          </p:nvPr>
        </p:nvSpPr>
        <p:spPr>
          <a:xfrm>
            <a:off x="517728" y="346233"/>
            <a:ext cx="10515600" cy="914400"/>
          </a:xfrm>
        </p:spPr>
        <p:txBody>
          <a:bodyPr>
            <a:normAutofit/>
          </a:bodyPr>
          <a:lstStyle/>
          <a:p>
            <a:r>
              <a:rPr lang="de-CH" sz="4000" dirty="0"/>
              <a:t>Gemeindehomepage</a:t>
            </a:r>
            <a:endParaRPr lang="de-DE" sz="4000" dirty="0"/>
          </a:p>
        </p:txBody>
      </p:sp>
      <p:sp>
        <p:nvSpPr>
          <p:cNvPr id="13" name="Inhaltsplatzhalter 2">
            <a:extLst>
              <a:ext uri="{FF2B5EF4-FFF2-40B4-BE49-F238E27FC236}">
                <a16:creationId xmlns:a16="http://schemas.microsoft.com/office/drawing/2014/main" id="{42EB8F7F-06AB-4D34-7D6D-2E8C7D0F5EC3}"/>
              </a:ext>
            </a:extLst>
          </p:cNvPr>
          <p:cNvSpPr txBox="1">
            <a:spLocks/>
          </p:cNvSpPr>
          <p:nvPr/>
        </p:nvSpPr>
        <p:spPr>
          <a:xfrm>
            <a:off x="588000" y="1327128"/>
            <a:ext cx="5279400" cy="52777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300"/>
              </a:spcBef>
              <a:spcAft>
                <a:spcPts val="300"/>
              </a:spcAft>
              <a:buNone/>
            </a:pPr>
            <a:br>
              <a:rPr lang="de-DE" sz="1800" kern="100" dirty="0">
                <a:ea typeface="Calibri" panose="020F0502020204030204" pitchFamily="34" charset="0"/>
                <a:cs typeface="Arial" panose="020B0604020202020204" pitchFamily="34" charset="0"/>
              </a:rPr>
            </a:br>
            <a:br>
              <a:rPr lang="de-DE" sz="1800" kern="100" dirty="0">
                <a:ea typeface="Calibri" panose="020F0502020204030204" pitchFamily="34" charset="0"/>
                <a:cs typeface="Arial" panose="020B0604020202020204" pitchFamily="34" charset="0"/>
              </a:rPr>
            </a:br>
            <a:endParaRPr lang="de-DE" sz="1800" kern="100" dirty="0">
              <a:effectLst/>
              <a:ea typeface="Calibri" panose="020F0502020204030204" pitchFamily="34" charset="0"/>
              <a:cs typeface="Arial" panose="020B0604020202020204" pitchFamily="34" charset="0"/>
            </a:endParaRPr>
          </a:p>
        </p:txBody>
      </p:sp>
      <p:sp>
        <p:nvSpPr>
          <p:cNvPr id="6" name="Fußzeilenplatzhalter 5">
            <a:extLst>
              <a:ext uri="{FF2B5EF4-FFF2-40B4-BE49-F238E27FC236}">
                <a16:creationId xmlns:a16="http://schemas.microsoft.com/office/drawing/2014/main" id="{194BDB5A-DA34-A565-9010-755A682FA713}"/>
              </a:ext>
            </a:extLst>
          </p:cNvPr>
          <p:cNvSpPr>
            <a:spLocks noGrp="1"/>
          </p:cNvSpPr>
          <p:nvPr>
            <p:ph type="ftr" sz="quarter" idx="11"/>
          </p:nvPr>
        </p:nvSpPr>
        <p:spPr/>
        <p:txBody>
          <a:bodyPr/>
          <a:lstStyle/>
          <a:p>
            <a:r>
              <a:rPr lang="de-DE" dirty="0"/>
              <a:t>Sozialkommission Thunstetten</a:t>
            </a:r>
          </a:p>
        </p:txBody>
      </p:sp>
      <p:sp>
        <p:nvSpPr>
          <p:cNvPr id="7" name="Foliennummernplatzhalter 6">
            <a:extLst>
              <a:ext uri="{FF2B5EF4-FFF2-40B4-BE49-F238E27FC236}">
                <a16:creationId xmlns:a16="http://schemas.microsoft.com/office/drawing/2014/main" id="{ABDCFA3A-2694-FB2D-1243-98DAB8E11F57}"/>
              </a:ext>
            </a:extLst>
          </p:cNvPr>
          <p:cNvSpPr>
            <a:spLocks noGrp="1"/>
          </p:cNvSpPr>
          <p:nvPr>
            <p:ph type="sldNum" sz="quarter" idx="12"/>
          </p:nvPr>
        </p:nvSpPr>
        <p:spPr/>
        <p:txBody>
          <a:bodyPr/>
          <a:lstStyle/>
          <a:p>
            <a:fld id="{FE8276A3-3FA0-4D57-8501-6AF911820F83}" type="slidenum">
              <a:rPr lang="de-DE" smtClean="0"/>
              <a:t>47</a:t>
            </a:fld>
            <a:endParaRPr lang="de-DE"/>
          </a:p>
        </p:txBody>
      </p:sp>
      <p:sp>
        <p:nvSpPr>
          <p:cNvPr id="12" name="Textfeld 11">
            <a:extLst>
              <a:ext uri="{FF2B5EF4-FFF2-40B4-BE49-F238E27FC236}">
                <a16:creationId xmlns:a16="http://schemas.microsoft.com/office/drawing/2014/main" id="{79C5B6B4-E90D-5EAF-53E5-A6414838A2E6}"/>
              </a:ext>
            </a:extLst>
          </p:cNvPr>
          <p:cNvSpPr txBox="1"/>
          <p:nvPr/>
        </p:nvSpPr>
        <p:spPr>
          <a:xfrm>
            <a:off x="588000" y="1382360"/>
            <a:ext cx="11534447" cy="2494016"/>
          </a:xfrm>
          <a:prstGeom prst="rect">
            <a:avLst/>
          </a:prstGeom>
          <a:noFill/>
        </p:spPr>
        <p:txBody>
          <a:bodyPr wrap="square">
            <a:spAutoFit/>
          </a:bodyPr>
          <a:lstStyle/>
          <a:p>
            <a:pPr>
              <a:lnSpc>
                <a:spcPct val="90000"/>
              </a:lnSpc>
              <a:spcBef>
                <a:spcPts val="1000"/>
              </a:spcBef>
              <a:spcAft>
                <a:spcPts val="800"/>
              </a:spcAft>
            </a:pPr>
            <a:r>
              <a:rPr lang="de-CH" sz="2400" i="1" dirty="0">
                <a:solidFill>
                  <a:schemeClr val="tx2"/>
                </a:solidFill>
                <a:hlinkClick r:id="rId3">
                  <a:extLst>
                    <a:ext uri="{A12FA001-AC4F-418D-AE19-62706E023703}">
                      <ahyp:hlinkClr xmlns:ahyp="http://schemas.microsoft.com/office/drawing/2018/hyperlinkcolor" val="tx"/>
                    </a:ext>
                  </a:extLst>
                </a:hlinkClick>
              </a:rPr>
              <a:t>www.thunstetten.ch</a:t>
            </a:r>
            <a:r>
              <a:rPr lang="de-CH" sz="2400" i="1" dirty="0">
                <a:solidFill>
                  <a:schemeClr val="tx2"/>
                </a:solidFill>
              </a:rPr>
              <a:t> =&gt; Leben =&gt; Gesellschaft =&gt; Gesellschaftliches</a:t>
            </a:r>
          </a:p>
          <a:p>
            <a:pPr marL="228600" indent="-228600">
              <a:lnSpc>
                <a:spcPct val="90000"/>
              </a:lnSpc>
              <a:spcBef>
                <a:spcPts val="1000"/>
              </a:spcBef>
              <a:spcAft>
                <a:spcPts val="800"/>
              </a:spcAft>
              <a:buFontTx/>
              <a:buChar char="-"/>
            </a:pPr>
            <a:r>
              <a:rPr lang="de-CH" sz="2400" i="1" dirty="0">
                <a:solidFill>
                  <a:schemeClr val="tx2"/>
                </a:solidFill>
              </a:rPr>
              <a:t>Kontaktadressen -&gt; CHOREO Koordinationsstelle</a:t>
            </a:r>
          </a:p>
          <a:p>
            <a:pPr marL="228600" indent="-228600">
              <a:lnSpc>
                <a:spcPct val="90000"/>
              </a:lnSpc>
              <a:spcBef>
                <a:spcPts val="1000"/>
              </a:spcBef>
              <a:spcAft>
                <a:spcPts val="800"/>
              </a:spcAft>
              <a:buFontTx/>
              <a:buChar char="-"/>
            </a:pPr>
            <a:r>
              <a:rPr lang="de-CH" sz="2400" i="1" dirty="0">
                <a:solidFill>
                  <a:schemeClr val="tx2"/>
                </a:solidFill>
              </a:rPr>
              <a:t>Landkarte</a:t>
            </a:r>
          </a:p>
          <a:p>
            <a:pPr marL="228600" indent="-228600">
              <a:lnSpc>
                <a:spcPct val="90000"/>
              </a:lnSpc>
              <a:spcBef>
                <a:spcPts val="1000"/>
              </a:spcBef>
              <a:spcAft>
                <a:spcPts val="800"/>
              </a:spcAft>
              <a:buFontTx/>
              <a:buChar char="-"/>
            </a:pPr>
            <a:r>
              <a:rPr lang="de-CH" sz="2400" i="1" dirty="0" err="1">
                <a:solidFill>
                  <a:schemeClr val="tx2"/>
                </a:solidFill>
              </a:rPr>
              <a:t>Benevol</a:t>
            </a:r>
            <a:r>
              <a:rPr lang="de-CH" sz="2400" i="1" dirty="0">
                <a:solidFill>
                  <a:schemeClr val="tx2"/>
                </a:solidFill>
              </a:rPr>
              <a:t>-jobs -&gt; Freiwilligenarbeit</a:t>
            </a:r>
            <a:endParaRPr lang="de-DE" sz="2400" i="1" dirty="0">
              <a:solidFill>
                <a:schemeClr val="tx2"/>
              </a:solidFill>
            </a:endParaRPr>
          </a:p>
          <a:p>
            <a:pPr marL="0" indent="0">
              <a:lnSpc>
                <a:spcPct val="100000"/>
              </a:lnSpc>
              <a:spcAft>
                <a:spcPts val="800"/>
              </a:spcAft>
              <a:buNone/>
            </a:pPr>
            <a:endParaRPr lang="de-DE" sz="1800" kern="100" dirty="0">
              <a:effectLst/>
              <a:ea typeface="Calibri" panose="020F0502020204030204" pitchFamily="34" charset="0"/>
              <a:cs typeface="Arial" panose="020B0604020202020204" pitchFamily="34" charset="0"/>
            </a:endParaRPr>
          </a:p>
        </p:txBody>
      </p:sp>
      <p:sp>
        <p:nvSpPr>
          <p:cNvPr id="14" name="Datumsplatzhalter 2">
            <a:extLst>
              <a:ext uri="{FF2B5EF4-FFF2-40B4-BE49-F238E27FC236}">
                <a16:creationId xmlns:a16="http://schemas.microsoft.com/office/drawing/2014/main" id="{31CC80CD-33FB-4A37-79E9-317090A4C540}"/>
              </a:ext>
            </a:extLst>
          </p:cNvPr>
          <p:cNvSpPr>
            <a:spLocks noGrp="1"/>
          </p:cNvSpPr>
          <p:nvPr>
            <p:ph type="dt" sz="half" idx="10"/>
          </p:nvPr>
        </p:nvSpPr>
        <p:spPr>
          <a:xfrm>
            <a:off x="838200" y="6356350"/>
            <a:ext cx="2743200" cy="365125"/>
          </a:xfrm>
        </p:spPr>
        <p:txBody>
          <a:bodyPr/>
          <a:lstStyle/>
          <a:p>
            <a:r>
              <a:rPr lang="de-DE"/>
              <a:t>05.11.2024</a:t>
            </a:r>
          </a:p>
        </p:txBody>
      </p:sp>
    </p:spTree>
    <p:extLst>
      <p:ext uri="{BB962C8B-B14F-4D97-AF65-F5344CB8AC3E}">
        <p14:creationId xmlns:p14="http://schemas.microsoft.com/office/powerpoint/2010/main" val="26902704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fik 4">
            <a:extLst>
              <a:ext uri="{FF2B5EF4-FFF2-40B4-BE49-F238E27FC236}">
                <a16:creationId xmlns:a16="http://schemas.microsoft.com/office/drawing/2014/main" id="{0937EC40-AFBE-E806-0D78-3FD8FE44AC92}"/>
              </a:ext>
            </a:extLst>
          </p:cNvPr>
          <p:cNvPicPr>
            <a:picLocks noChangeAspect="1"/>
          </p:cNvPicPr>
          <p:nvPr/>
        </p:nvPicPr>
        <p:blipFill>
          <a:blip r:embed="rId3"/>
          <a:srcRect r="950" b="1"/>
          <a:stretch/>
        </p:blipFill>
        <p:spPr>
          <a:xfrm>
            <a:off x="1" y="10"/>
            <a:ext cx="981292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platzhalter 7">
            <a:extLst>
              <a:ext uri="{FF2B5EF4-FFF2-40B4-BE49-F238E27FC236}">
                <a16:creationId xmlns:a16="http://schemas.microsoft.com/office/drawing/2014/main" id="{CA415323-8DD2-643E-05EC-86501CA93D04}"/>
              </a:ext>
            </a:extLst>
          </p:cNvPr>
          <p:cNvSpPr>
            <a:spLocks noGrp="1"/>
          </p:cNvSpPr>
          <p:nvPr>
            <p:ph type="body" sz="half" idx="2"/>
          </p:nvPr>
        </p:nvSpPr>
        <p:spPr>
          <a:xfrm rot="328092">
            <a:off x="7934431" y="2182184"/>
            <a:ext cx="4214185" cy="3742762"/>
          </a:xfrm>
        </p:spPr>
        <p:txBody>
          <a:bodyPr vert="horz" lIns="91440" tIns="45720" rIns="91440" bIns="45720" rtlCol="0">
            <a:normAutofit/>
          </a:bodyPr>
          <a:lstStyle/>
          <a:p>
            <a:r>
              <a:rPr lang="de-CH" sz="4000" b="1" dirty="0"/>
              <a:t>Landkarte</a:t>
            </a:r>
            <a:endParaRPr lang="de-CH" sz="1800" b="1" dirty="0"/>
          </a:p>
          <a:p>
            <a:r>
              <a:rPr lang="de-CH" sz="1800" dirty="0"/>
              <a:t>Gemeindeverwaltung Thunstetten</a:t>
            </a:r>
          </a:p>
          <a:p>
            <a:r>
              <a:rPr lang="de-CH" sz="1800" dirty="0">
                <a:sym typeface="Wingdings" panose="05000000000000000000" pitchFamily="2" charset="2"/>
              </a:rPr>
              <a:t>Download unter:</a:t>
            </a:r>
            <a:br>
              <a:rPr lang="de-CH" sz="1800" dirty="0">
                <a:sym typeface="Wingdings" panose="05000000000000000000" pitchFamily="2" charset="2"/>
              </a:rPr>
            </a:br>
            <a:r>
              <a:rPr lang="de-CH" sz="1800" dirty="0">
                <a:sym typeface="Wingdings" panose="05000000000000000000" pitchFamily="2" charset="2"/>
              </a:rPr>
              <a:t>www.thunstetten.ch/gesellschaftliches</a:t>
            </a:r>
            <a:endParaRPr lang="en-US" sz="1800" dirty="0"/>
          </a:p>
        </p:txBody>
      </p:sp>
      <p:sp>
        <p:nvSpPr>
          <p:cNvPr id="2" name="Datumsplatzhalter 1">
            <a:extLst>
              <a:ext uri="{FF2B5EF4-FFF2-40B4-BE49-F238E27FC236}">
                <a16:creationId xmlns:a16="http://schemas.microsoft.com/office/drawing/2014/main" id="{5296E32A-1B2D-5D8E-AA2A-85169297045E}"/>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r>
              <a:rPr lang="en-US">
                <a:solidFill>
                  <a:srgbClr val="FFFFFF"/>
                </a:solidFill>
                <a:latin typeface="Calibri" panose="020F0502020204030204"/>
              </a:rPr>
              <a:t>05.11.2024</a:t>
            </a:r>
          </a:p>
        </p:txBody>
      </p:sp>
      <p:sp>
        <p:nvSpPr>
          <p:cNvPr id="3" name="Fußzeilenplatzhalter 2">
            <a:extLst>
              <a:ext uri="{FF2B5EF4-FFF2-40B4-BE49-F238E27FC236}">
                <a16:creationId xmlns:a16="http://schemas.microsoft.com/office/drawing/2014/main" id="{9E533C81-6FB7-0006-6649-C35F1F1627E9}"/>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defRPr/>
            </a:pPr>
            <a:r>
              <a:rPr lang="en-US" kern="1200">
                <a:solidFill>
                  <a:srgbClr val="FFFFFF"/>
                </a:solidFill>
                <a:latin typeface="Calibri" panose="020F0502020204030204"/>
                <a:ea typeface="+mn-ea"/>
                <a:cs typeface="+mn-cs"/>
              </a:rPr>
              <a:t>Sozialkommission Thunstetten</a:t>
            </a:r>
          </a:p>
        </p:txBody>
      </p:sp>
      <p:sp>
        <p:nvSpPr>
          <p:cNvPr id="4" name="Foliennummernplatzhalter 3">
            <a:extLst>
              <a:ext uri="{FF2B5EF4-FFF2-40B4-BE49-F238E27FC236}">
                <a16:creationId xmlns:a16="http://schemas.microsoft.com/office/drawing/2014/main" id="{B7B659BF-CAEB-B07E-7962-D8D7AEFB08A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FE8276A3-3FA0-4D57-8501-6AF911820F83}" type="slidenum">
              <a:rPr lang="en-US" smtClean="0">
                <a:solidFill>
                  <a:prstClr val="black">
                    <a:tint val="75000"/>
                  </a:prstClr>
                </a:solidFill>
                <a:latin typeface="Calibri" panose="020F0502020204030204"/>
              </a:rPr>
              <a:pPr>
                <a:spcAft>
                  <a:spcPts val="600"/>
                </a:spcAft>
                <a:defRPr/>
              </a:pPr>
              <a:t>48</a:t>
            </a:fld>
            <a:endParaRPr lang="en-US">
              <a:solidFill>
                <a:prstClr val="black">
                  <a:tint val="75000"/>
                </a:prstClr>
              </a:solidFill>
              <a:latin typeface="Calibri" panose="020F0502020204030204"/>
            </a:endParaRPr>
          </a:p>
        </p:txBody>
      </p:sp>
      <p:pic>
        <p:nvPicPr>
          <p:cNvPr id="9" name="Inhaltsplatzhalter 4" descr="Ein Bild, das Text, Logo, Symbol, Schrift enthält.&#10;&#10;Automatisch generierte Beschreibung">
            <a:extLst>
              <a:ext uri="{FF2B5EF4-FFF2-40B4-BE49-F238E27FC236}">
                <a16:creationId xmlns:a16="http://schemas.microsoft.com/office/drawing/2014/main" id="{C505A887-C63D-5327-8E8B-50ED7A87A9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71931" y="394601"/>
            <a:ext cx="2988129" cy="854529"/>
          </a:xfrm>
          <a:prstGeom prst="rect">
            <a:avLst/>
          </a:prstGeom>
        </p:spPr>
      </p:pic>
    </p:spTree>
    <p:extLst>
      <p:ext uri="{BB962C8B-B14F-4D97-AF65-F5344CB8AC3E}">
        <p14:creationId xmlns:p14="http://schemas.microsoft.com/office/powerpoint/2010/main" val="28848704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37FC1C-4635-5663-E4AB-64B8CA9CB59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32ECC5F-8BC5-A435-F7DF-490E711FE719}"/>
              </a:ext>
            </a:extLst>
          </p:cNvPr>
          <p:cNvSpPr>
            <a:spLocks noGrp="1"/>
          </p:cNvSpPr>
          <p:nvPr>
            <p:ph type="title"/>
          </p:nvPr>
        </p:nvSpPr>
        <p:spPr>
          <a:xfrm>
            <a:off x="517728" y="346233"/>
            <a:ext cx="10515600" cy="914400"/>
          </a:xfrm>
        </p:spPr>
        <p:txBody>
          <a:bodyPr>
            <a:normAutofit/>
          </a:bodyPr>
          <a:lstStyle/>
          <a:p>
            <a:r>
              <a:rPr lang="de-CH" sz="4000" dirty="0"/>
              <a:t>Pro </a:t>
            </a:r>
            <a:r>
              <a:rPr lang="de-CH" sz="4000" dirty="0" err="1"/>
              <a:t>Senectute</a:t>
            </a:r>
            <a:endParaRPr lang="de-DE" sz="4000" dirty="0"/>
          </a:p>
        </p:txBody>
      </p:sp>
      <p:sp>
        <p:nvSpPr>
          <p:cNvPr id="13" name="Inhaltsplatzhalter 2">
            <a:extLst>
              <a:ext uri="{FF2B5EF4-FFF2-40B4-BE49-F238E27FC236}">
                <a16:creationId xmlns:a16="http://schemas.microsoft.com/office/drawing/2014/main" id="{D6B60417-B0A3-781E-AC8C-EAF2C0AD53F6}"/>
              </a:ext>
            </a:extLst>
          </p:cNvPr>
          <p:cNvSpPr txBox="1">
            <a:spLocks/>
          </p:cNvSpPr>
          <p:nvPr/>
        </p:nvSpPr>
        <p:spPr>
          <a:xfrm>
            <a:off x="588000" y="1327128"/>
            <a:ext cx="5279400" cy="52777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300"/>
              </a:spcBef>
              <a:spcAft>
                <a:spcPts val="300"/>
              </a:spcAft>
              <a:buNone/>
            </a:pPr>
            <a:br>
              <a:rPr lang="de-DE" sz="1800" kern="100" dirty="0">
                <a:ea typeface="Calibri" panose="020F0502020204030204" pitchFamily="34" charset="0"/>
                <a:cs typeface="Arial" panose="020B0604020202020204" pitchFamily="34" charset="0"/>
              </a:rPr>
            </a:br>
            <a:br>
              <a:rPr lang="de-DE" sz="1800" kern="100" dirty="0">
                <a:ea typeface="Calibri" panose="020F0502020204030204" pitchFamily="34" charset="0"/>
                <a:cs typeface="Arial" panose="020B0604020202020204" pitchFamily="34" charset="0"/>
              </a:rPr>
            </a:br>
            <a:endParaRPr lang="de-DE" sz="1800" kern="100" dirty="0">
              <a:effectLst/>
              <a:ea typeface="Calibri" panose="020F0502020204030204" pitchFamily="34" charset="0"/>
              <a:cs typeface="Arial" panose="020B0604020202020204" pitchFamily="34" charset="0"/>
            </a:endParaRPr>
          </a:p>
        </p:txBody>
      </p:sp>
      <p:sp>
        <p:nvSpPr>
          <p:cNvPr id="6" name="Fußzeilenplatzhalter 5">
            <a:extLst>
              <a:ext uri="{FF2B5EF4-FFF2-40B4-BE49-F238E27FC236}">
                <a16:creationId xmlns:a16="http://schemas.microsoft.com/office/drawing/2014/main" id="{ED9F1E6B-375C-ADF9-B377-CF388D17A0ED}"/>
              </a:ext>
            </a:extLst>
          </p:cNvPr>
          <p:cNvSpPr>
            <a:spLocks noGrp="1"/>
          </p:cNvSpPr>
          <p:nvPr>
            <p:ph type="ftr" sz="quarter" idx="11"/>
          </p:nvPr>
        </p:nvSpPr>
        <p:spPr/>
        <p:txBody>
          <a:bodyPr/>
          <a:lstStyle/>
          <a:p>
            <a:r>
              <a:rPr lang="de-DE" dirty="0"/>
              <a:t>Sozialkommission Thunstetten</a:t>
            </a:r>
          </a:p>
        </p:txBody>
      </p:sp>
      <p:sp>
        <p:nvSpPr>
          <p:cNvPr id="7" name="Foliennummernplatzhalter 6">
            <a:extLst>
              <a:ext uri="{FF2B5EF4-FFF2-40B4-BE49-F238E27FC236}">
                <a16:creationId xmlns:a16="http://schemas.microsoft.com/office/drawing/2014/main" id="{55644476-95DF-419E-D051-B150A236BE44}"/>
              </a:ext>
            </a:extLst>
          </p:cNvPr>
          <p:cNvSpPr>
            <a:spLocks noGrp="1"/>
          </p:cNvSpPr>
          <p:nvPr>
            <p:ph type="sldNum" sz="quarter" idx="12"/>
          </p:nvPr>
        </p:nvSpPr>
        <p:spPr/>
        <p:txBody>
          <a:bodyPr/>
          <a:lstStyle/>
          <a:p>
            <a:fld id="{FE8276A3-3FA0-4D57-8501-6AF911820F83}" type="slidenum">
              <a:rPr lang="de-DE" smtClean="0"/>
              <a:t>49</a:t>
            </a:fld>
            <a:endParaRPr lang="de-DE"/>
          </a:p>
        </p:txBody>
      </p:sp>
      <p:sp>
        <p:nvSpPr>
          <p:cNvPr id="12" name="Textfeld 11">
            <a:extLst>
              <a:ext uri="{FF2B5EF4-FFF2-40B4-BE49-F238E27FC236}">
                <a16:creationId xmlns:a16="http://schemas.microsoft.com/office/drawing/2014/main" id="{324EC14C-F5D9-179B-1010-3CAAC4556AEF}"/>
              </a:ext>
            </a:extLst>
          </p:cNvPr>
          <p:cNvSpPr txBox="1"/>
          <p:nvPr/>
        </p:nvSpPr>
        <p:spPr>
          <a:xfrm>
            <a:off x="588000" y="1382360"/>
            <a:ext cx="11534447" cy="3672800"/>
          </a:xfrm>
          <a:prstGeom prst="rect">
            <a:avLst/>
          </a:prstGeom>
          <a:noFill/>
        </p:spPr>
        <p:txBody>
          <a:bodyPr wrap="square">
            <a:spAutoFit/>
          </a:bodyPr>
          <a:lstStyle/>
          <a:p>
            <a:pPr marL="285750" indent="-285750">
              <a:spcAft>
                <a:spcPts val="800"/>
              </a:spcAft>
              <a:buFontTx/>
              <a:buChar char="-"/>
            </a:pPr>
            <a:r>
              <a:rPr lang="de-CH" sz="2400" i="1" dirty="0">
                <a:solidFill>
                  <a:schemeClr val="tx2"/>
                </a:solidFill>
              </a:rPr>
              <a:t>Beratung rund um Alterfragen</a:t>
            </a:r>
          </a:p>
          <a:p>
            <a:pPr marL="742950" lvl="1" indent="-285750">
              <a:spcAft>
                <a:spcPts val="800"/>
              </a:spcAft>
              <a:buFontTx/>
              <a:buChar char="-"/>
            </a:pPr>
            <a:r>
              <a:rPr lang="de-CH" sz="2400" i="1" dirty="0">
                <a:solidFill>
                  <a:schemeClr val="tx2"/>
                </a:solidFill>
              </a:rPr>
              <a:t>Aktivierungs- uns </a:t>
            </a:r>
            <a:r>
              <a:rPr lang="de-CH" sz="2400" i="1" dirty="0" err="1">
                <a:solidFill>
                  <a:schemeClr val="tx2"/>
                </a:solidFill>
              </a:rPr>
              <a:t>Freizeitagebote</a:t>
            </a:r>
            <a:r>
              <a:rPr lang="de-CH" sz="2400" i="1" dirty="0">
                <a:solidFill>
                  <a:schemeClr val="tx2"/>
                </a:solidFill>
              </a:rPr>
              <a:t> -&gt; Wandern, Fitness,… =&gt; </a:t>
            </a:r>
            <a:r>
              <a:rPr lang="de-CH" sz="2400" i="1" dirty="0" err="1">
                <a:solidFill>
                  <a:schemeClr val="tx2"/>
                </a:solidFill>
              </a:rPr>
              <a:t>Active</a:t>
            </a:r>
            <a:endParaRPr lang="de-CH" sz="2400" i="1" dirty="0">
              <a:solidFill>
                <a:schemeClr val="tx2"/>
              </a:solidFill>
            </a:endParaRPr>
          </a:p>
          <a:p>
            <a:pPr marL="742950" lvl="1" indent="-285750">
              <a:spcAft>
                <a:spcPts val="800"/>
              </a:spcAft>
              <a:buFontTx/>
              <a:buChar char="-"/>
            </a:pPr>
            <a:r>
              <a:rPr lang="de-CH" sz="2400" i="1" dirty="0">
                <a:solidFill>
                  <a:schemeClr val="tx2"/>
                </a:solidFill>
              </a:rPr>
              <a:t>In Langenthal</a:t>
            </a:r>
          </a:p>
          <a:p>
            <a:pPr marL="742950" lvl="1" indent="-285750">
              <a:spcAft>
                <a:spcPts val="800"/>
              </a:spcAft>
              <a:buFontTx/>
              <a:buChar char="-"/>
            </a:pPr>
            <a:r>
              <a:rPr lang="de-CH" sz="2400" i="1" dirty="0">
                <a:solidFill>
                  <a:schemeClr val="tx2"/>
                </a:solidFill>
              </a:rPr>
              <a:t>Enge Zusammenarbeit mit CHOREO</a:t>
            </a:r>
          </a:p>
          <a:p>
            <a:pPr marL="742950" lvl="1" indent="-285750">
              <a:spcAft>
                <a:spcPts val="800"/>
              </a:spcAft>
              <a:buFontTx/>
              <a:buChar char="-"/>
            </a:pPr>
            <a:r>
              <a:rPr lang="de-CH" sz="2400" i="1" dirty="0">
                <a:solidFill>
                  <a:schemeClr val="tx2"/>
                </a:solidFill>
              </a:rPr>
              <a:t>Beratung zu Ergänzungsleistungen (auch Gemeinde) (EL)</a:t>
            </a:r>
          </a:p>
          <a:p>
            <a:pPr marL="285750" indent="-285750">
              <a:spcAft>
                <a:spcPts val="800"/>
              </a:spcAft>
              <a:buFontTx/>
              <a:buChar char="-"/>
            </a:pPr>
            <a:r>
              <a:rPr lang="de-CH" sz="2400" i="1" dirty="0">
                <a:solidFill>
                  <a:schemeClr val="tx2"/>
                </a:solidFill>
              </a:rPr>
              <a:t>Kontakt Standort Langenthalt: </a:t>
            </a:r>
            <a:r>
              <a:rPr lang="de-CH" sz="2400" i="1" dirty="0">
                <a:solidFill>
                  <a:schemeClr val="tx2"/>
                </a:solidFill>
                <a:hlinkClick r:id="rId3">
                  <a:extLst>
                    <a:ext uri="{A12FA001-AC4F-418D-AE19-62706E023703}">
                      <ahyp:hlinkClr xmlns:ahyp="http://schemas.microsoft.com/office/drawing/2018/hyperlinkcolor" val="tx"/>
                    </a:ext>
                  </a:extLst>
                </a:hlinkClick>
              </a:rPr>
              <a:t>https://be.prosenectute.ch/de/ueber-uns/standorte</a:t>
            </a:r>
            <a:r>
              <a:rPr lang="de-CH" sz="2400" i="1" dirty="0">
                <a:solidFill>
                  <a:schemeClr val="tx2"/>
                </a:solidFill>
              </a:rPr>
              <a:t> </a:t>
            </a:r>
          </a:p>
          <a:p>
            <a:pPr lvl="1">
              <a:spcAft>
                <a:spcPts val="800"/>
              </a:spcAft>
            </a:pPr>
            <a:endParaRPr lang="de-DE" sz="2400" i="1" dirty="0">
              <a:solidFill>
                <a:schemeClr val="tx2"/>
              </a:solidFill>
            </a:endParaRPr>
          </a:p>
          <a:p>
            <a:pPr marL="0" indent="0">
              <a:lnSpc>
                <a:spcPct val="100000"/>
              </a:lnSpc>
              <a:spcAft>
                <a:spcPts val="800"/>
              </a:spcAft>
              <a:buNone/>
            </a:pPr>
            <a:endParaRPr lang="de-DE" sz="1800" kern="100" dirty="0">
              <a:effectLst/>
              <a:ea typeface="Calibri" panose="020F0502020204030204" pitchFamily="34" charset="0"/>
              <a:cs typeface="Arial" panose="020B0604020202020204" pitchFamily="34" charset="0"/>
            </a:endParaRPr>
          </a:p>
        </p:txBody>
      </p:sp>
      <p:sp>
        <p:nvSpPr>
          <p:cNvPr id="14" name="Datumsplatzhalter 2">
            <a:extLst>
              <a:ext uri="{FF2B5EF4-FFF2-40B4-BE49-F238E27FC236}">
                <a16:creationId xmlns:a16="http://schemas.microsoft.com/office/drawing/2014/main" id="{944ADA96-7857-56CB-ED65-F2D141FA11B3}"/>
              </a:ext>
            </a:extLst>
          </p:cNvPr>
          <p:cNvSpPr>
            <a:spLocks noGrp="1"/>
          </p:cNvSpPr>
          <p:nvPr>
            <p:ph type="dt" sz="half" idx="10"/>
          </p:nvPr>
        </p:nvSpPr>
        <p:spPr>
          <a:xfrm>
            <a:off x="838200" y="6356350"/>
            <a:ext cx="2743200" cy="365125"/>
          </a:xfrm>
        </p:spPr>
        <p:txBody>
          <a:bodyPr/>
          <a:lstStyle/>
          <a:p>
            <a:r>
              <a:rPr lang="de-DE"/>
              <a:t>05.11.2024</a:t>
            </a:r>
          </a:p>
        </p:txBody>
      </p:sp>
    </p:spTree>
    <p:extLst>
      <p:ext uri="{BB962C8B-B14F-4D97-AF65-F5344CB8AC3E}">
        <p14:creationId xmlns:p14="http://schemas.microsoft.com/office/powerpoint/2010/main" val="2123935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CF33FF03-364C-3685-24A6-E236418234B8}"/>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2800" kern="1200">
                <a:solidFill>
                  <a:srgbClr val="FFFFFF"/>
                </a:solidFill>
                <a:latin typeface="+mj-lt"/>
                <a:ea typeface="+mj-ea"/>
                <a:cs typeface="+mj-cs"/>
              </a:rPr>
              <a:t>Sorgende Gemeinschaften</a:t>
            </a:r>
          </a:p>
        </p:txBody>
      </p:sp>
      <p:pic>
        <p:nvPicPr>
          <p:cNvPr id="8" name="Inhaltsplatzhalter 7">
            <a:extLst>
              <a:ext uri="{FF2B5EF4-FFF2-40B4-BE49-F238E27FC236}">
                <a16:creationId xmlns:a16="http://schemas.microsoft.com/office/drawing/2014/main" id="{AA156DE3-C739-7832-6AA0-0C28E9CA1ABA}"/>
              </a:ext>
            </a:extLst>
          </p:cNvPr>
          <p:cNvPicPr>
            <a:picLocks noGrp="1" noChangeAspect="1"/>
          </p:cNvPicPr>
          <p:nvPr>
            <p:ph idx="1"/>
          </p:nvPr>
        </p:nvPicPr>
        <p:blipFill>
          <a:blip r:embed="rId2"/>
          <a:stretch>
            <a:fillRect/>
          </a:stretch>
        </p:blipFill>
        <p:spPr>
          <a:xfrm>
            <a:off x="4777316" y="1147825"/>
            <a:ext cx="6780700" cy="4560021"/>
          </a:xfrm>
          <a:prstGeom prst="rect">
            <a:avLst/>
          </a:prstGeom>
        </p:spPr>
      </p:pic>
      <p:sp>
        <p:nvSpPr>
          <p:cNvPr id="5" name="Fußzeilenplatzhalter 4">
            <a:extLst>
              <a:ext uri="{FF2B5EF4-FFF2-40B4-BE49-F238E27FC236}">
                <a16:creationId xmlns:a16="http://schemas.microsoft.com/office/drawing/2014/main" id="{B71B7470-5214-02F9-1E66-3D438F3E5301}"/>
              </a:ext>
            </a:extLst>
          </p:cNvPr>
          <p:cNvSpPr>
            <a:spLocks noGrp="1"/>
          </p:cNvSpPr>
          <p:nvPr>
            <p:ph type="ftr" sz="quarter" idx="11"/>
          </p:nvPr>
        </p:nvSpPr>
        <p:spPr>
          <a:xfrm>
            <a:off x="1028700" y="6356350"/>
            <a:ext cx="6210300" cy="365125"/>
          </a:xfrm>
        </p:spPr>
        <p:txBody>
          <a:bodyPr vert="horz" lIns="91440" tIns="45720" rIns="91440" bIns="45720" rtlCol="0" anchor="ctr">
            <a:normAutofit/>
          </a:bodyPr>
          <a:lstStyle/>
          <a:p>
            <a:pPr algn="l">
              <a:spcAft>
                <a:spcPts val="600"/>
              </a:spcAft>
            </a:pPr>
            <a:r>
              <a:rPr lang="en-US" kern="1200">
                <a:solidFill>
                  <a:schemeClr val="tx1">
                    <a:alpha val="80000"/>
                  </a:schemeClr>
                </a:solidFill>
                <a:latin typeface="+mn-lt"/>
                <a:ea typeface="+mn-ea"/>
                <a:cs typeface="+mn-cs"/>
              </a:rPr>
              <a:t>Sozialkommission Thunstetten</a:t>
            </a:r>
          </a:p>
        </p:txBody>
      </p:sp>
      <p:sp>
        <p:nvSpPr>
          <p:cNvPr id="4" name="Datumsplatzhalter 3">
            <a:extLst>
              <a:ext uri="{FF2B5EF4-FFF2-40B4-BE49-F238E27FC236}">
                <a16:creationId xmlns:a16="http://schemas.microsoft.com/office/drawing/2014/main" id="{66173743-2A11-8B7F-8852-AF34046A9C92}"/>
              </a:ext>
            </a:extLst>
          </p:cNvPr>
          <p:cNvSpPr>
            <a:spLocks noGrp="1"/>
          </p:cNvSpPr>
          <p:nvPr>
            <p:ph type="dt" sz="half" idx="10"/>
          </p:nvPr>
        </p:nvSpPr>
        <p:spPr>
          <a:xfrm>
            <a:off x="8842248" y="6356350"/>
            <a:ext cx="1997202" cy="365125"/>
          </a:xfrm>
        </p:spPr>
        <p:txBody>
          <a:bodyPr vert="horz" lIns="91440" tIns="45720" rIns="91440" bIns="45720" rtlCol="0" anchor="ctr">
            <a:normAutofit/>
          </a:bodyPr>
          <a:lstStyle/>
          <a:p>
            <a:pPr algn="r">
              <a:spcAft>
                <a:spcPts val="600"/>
              </a:spcAft>
            </a:pPr>
            <a:r>
              <a:rPr lang="en-US">
                <a:solidFill>
                  <a:schemeClr val="tx1">
                    <a:alpha val="80000"/>
                  </a:schemeClr>
                </a:solidFill>
              </a:rPr>
              <a:t>05.11.2024</a:t>
            </a:r>
          </a:p>
        </p:txBody>
      </p:sp>
      <p:sp>
        <p:nvSpPr>
          <p:cNvPr id="6" name="Foliennummernplatzhalter 5">
            <a:extLst>
              <a:ext uri="{FF2B5EF4-FFF2-40B4-BE49-F238E27FC236}">
                <a16:creationId xmlns:a16="http://schemas.microsoft.com/office/drawing/2014/main" id="{21DF1BC8-302C-1DDA-31B1-00C94ABE686C}"/>
              </a:ext>
            </a:extLst>
          </p:cNvPr>
          <p:cNvSpPr>
            <a:spLocks noGrp="1"/>
          </p:cNvSpPr>
          <p:nvPr>
            <p:ph type="sldNum" sz="quarter" idx="12"/>
          </p:nvPr>
        </p:nvSpPr>
        <p:spPr>
          <a:xfrm>
            <a:off x="11034184" y="6356350"/>
            <a:ext cx="514349" cy="365125"/>
          </a:xfrm>
        </p:spPr>
        <p:txBody>
          <a:bodyPr vert="horz" lIns="91440" tIns="45720" rIns="91440" bIns="45720" rtlCol="0" anchor="ctr">
            <a:normAutofit/>
          </a:bodyPr>
          <a:lstStyle/>
          <a:p>
            <a:pPr>
              <a:spcAft>
                <a:spcPts val="600"/>
              </a:spcAft>
            </a:pPr>
            <a:fld id="{FE8276A3-3FA0-4D57-8501-6AF911820F83}" type="slidenum">
              <a:rPr lang="en-US">
                <a:solidFill>
                  <a:schemeClr val="tx1">
                    <a:alpha val="80000"/>
                  </a:schemeClr>
                </a:solidFill>
              </a:rPr>
              <a:pPr>
                <a:spcAft>
                  <a:spcPts val="600"/>
                </a:spcAft>
              </a:pPr>
              <a:t>5</a:t>
            </a:fld>
            <a:endParaRPr lang="en-US">
              <a:solidFill>
                <a:schemeClr val="tx1">
                  <a:alpha val="80000"/>
                </a:schemeClr>
              </a:solidFill>
            </a:endParaRPr>
          </a:p>
        </p:txBody>
      </p:sp>
    </p:spTree>
    <p:extLst>
      <p:ext uri="{BB962C8B-B14F-4D97-AF65-F5344CB8AC3E}">
        <p14:creationId xmlns:p14="http://schemas.microsoft.com/office/powerpoint/2010/main" val="18616820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8AA35-E800-C0B6-4546-C130A1B25DD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153E0CD-55C6-71BD-BB89-0A321B3A1181}"/>
              </a:ext>
            </a:extLst>
          </p:cNvPr>
          <p:cNvSpPr>
            <a:spLocks noGrp="1"/>
          </p:cNvSpPr>
          <p:nvPr>
            <p:ph type="title"/>
          </p:nvPr>
        </p:nvSpPr>
        <p:spPr>
          <a:xfrm>
            <a:off x="517728" y="346233"/>
            <a:ext cx="10515600" cy="914400"/>
          </a:xfrm>
        </p:spPr>
        <p:txBody>
          <a:bodyPr>
            <a:normAutofit/>
          </a:bodyPr>
          <a:lstStyle/>
          <a:p>
            <a:r>
              <a:rPr lang="de-CH" sz="4000" dirty="0"/>
              <a:t>Weitere hilfreiche Anlaufstellen</a:t>
            </a:r>
            <a:endParaRPr lang="de-DE" sz="4000" dirty="0"/>
          </a:p>
        </p:txBody>
      </p:sp>
      <p:sp>
        <p:nvSpPr>
          <p:cNvPr id="13" name="Inhaltsplatzhalter 2">
            <a:extLst>
              <a:ext uri="{FF2B5EF4-FFF2-40B4-BE49-F238E27FC236}">
                <a16:creationId xmlns:a16="http://schemas.microsoft.com/office/drawing/2014/main" id="{33A8E6D5-D090-72AE-A9C2-773C89EB9510}"/>
              </a:ext>
            </a:extLst>
          </p:cNvPr>
          <p:cNvSpPr txBox="1">
            <a:spLocks/>
          </p:cNvSpPr>
          <p:nvPr/>
        </p:nvSpPr>
        <p:spPr>
          <a:xfrm>
            <a:off x="593928" y="1078605"/>
            <a:ext cx="5279400" cy="527774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300"/>
              </a:spcBef>
              <a:spcAft>
                <a:spcPts val="300"/>
              </a:spcAft>
              <a:buNone/>
            </a:pPr>
            <a:r>
              <a:rPr lang="de-DE" sz="2400" kern="100" dirty="0">
                <a:effectLst/>
                <a:ea typeface="Calibri" panose="020F0502020204030204" pitchFamily="34" charset="0"/>
                <a:cs typeface="Arial" panose="020B0604020202020204" pitchFamily="34" charset="0"/>
              </a:rPr>
              <a:t>Schweizerischer Verband pflegender Angehöriger</a:t>
            </a:r>
            <a:br>
              <a:rPr lang="de-DE" sz="2400" kern="100" dirty="0">
                <a:effectLst/>
                <a:ea typeface="Calibri" panose="020F0502020204030204" pitchFamily="34" charset="0"/>
                <a:cs typeface="Arial" panose="020B0604020202020204" pitchFamily="34" charset="0"/>
              </a:rPr>
            </a:br>
            <a:r>
              <a:rPr lang="de-DE" sz="1800" kern="100" dirty="0">
                <a:effectLst/>
                <a:ea typeface="Calibri" panose="020F0502020204030204" pitchFamily="34" charset="0"/>
                <a:cs typeface="Arial" panose="020B0604020202020204" pitchFamily="34" charset="0"/>
                <a:hlinkClick r:id="rId3"/>
              </a:rPr>
              <a:t>www.caregiver.ch</a:t>
            </a:r>
            <a:br>
              <a:rPr lang="de-DE" sz="2400" kern="100" dirty="0">
                <a:effectLst/>
                <a:ea typeface="Calibri" panose="020F0502020204030204" pitchFamily="34" charset="0"/>
                <a:cs typeface="Arial" panose="020B0604020202020204" pitchFamily="34" charset="0"/>
              </a:rPr>
            </a:br>
            <a:br>
              <a:rPr lang="de-DE" sz="2400" kern="100" dirty="0">
                <a:effectLst/>
                <a:ea typeface="Calibri" panose="020F0502020204030204" pitchFamily="34" charset="0"/>
                <a:cs typeface="Arial" panose="020B0604020202020204" pitchFamily="34" charset="0"/>
              </a:rPr>
            </a:br>
            <a:r>
              <a:rPr lang="de-DE" sz="2400" kern="100" dirty="0">
                <a:ea typeface="Calibri" panose="020F0502020204030204" pitchFamily="34" charset="0"/>
                <a:cs typeface="Arial" panose="020B0604020202020204" pitchFamily="34" charset="0"/>
              </a:rPr>
              <a:t>P</a:t>
            </a:r>
            <a:r>
              <a:rPr lang="de-DE" sz="2400" kern="100" dirty="0">
                <a:effectLst/>
                <a:ea typeface="Calibri" panose="020F0502020204030204" pitchFamily="34" charset="0"/>
                <a:cs typeface="Arial" panose="020B0604020202020204" pitchFamily="34" charset="0"/>
              </a:rPr>
              <a:t>ro Infirmis</a:t>
            </a:r>
            <a:br>
              <a:rPr lang="de-DE" sz="2400" kern="100" dirty="0">
                <a:ea typeface="Calibri" panose="020F0502020204030204" pitchFamily="34" charset="0"/>
                <a:cs typeface="Arial" panose="020B0604020202020204" pitchFamily="34" charset="0"/>
              </a:rPr>
            </a:br>
            <a:r>
              <a:rPr lang="de-DE" sz="1800" kern="100" dirty="0">
                <a:effectLst/>
                <a:ea typeface="Calibri" panose="020F0502020204030204" pitchFamily="34" charset="0"/>
                <a:cs typeface="Arial" panose="020B0604020202020204" pitchFamily="34" charset="0"/>
                <a:hlinkClick r:id="rId4"/>
              </a:rPr>
              <a:t>www.proinfirmis.ch</a:t>
            </a:r>
            <a:endParaRPr lang="de-DE" sz="1800" kern="100" dirty="0">
              <a:effectLst/>
              <a:ea typeface="Calibri" panose="020F0502020204030204" pitchFamily="34" charset="0"/>
              <a:cs typeface="Arial" panose="020B0604020202020204" pitchFamily="34" charset="0"/>
            </a:endParaRPr>
          </a:p>
          <a:p>
            <a:pPr marL="0" indent="0">
              <a:lnSpc>
                <a:spcPct val="100000"/>
              </a:lnSpc>
              <a:spcBef>
                <a:spcPts val="300"/>
              </a:spcBef>
              <a:spcAft>
                <a:spcPts val="300"/>
              </a:spcAft>
              <a:buNone/>
            </a:pPr>
            <a:br>
              <a:rPr lang="de-DE" sz="2400" kern="100" dirty="0">
                <a:effectLst/>
                <a:ea typeface="Calibri" panose="020F0502020204030204" pitchFamily="34" charset="0"/>
                <a:cs typeface="Arial" panose="020B0604020202020204" pitchFamily="34" charset="0"/>
              </a:rPr>
            </a:br>
            <a:r>
              <a:rPr lang="de-DE" sz="2400" kern="100" dirty="0">
                <a:effectLst/>
                <a:ea typeface="Calibri" panose="020F0502020204030204" pitchFamily="34" charset="0"/>
                <a:cs typeface="Arial" panose="020B0604020202020204" pitchFamily="34" charset="0"/>
              </a:rPr>
              <a:t>Pro Familia</a:t>
            </a:r>
            <a:br>
              <a:rPr lang="de-DE" sz="2400" kern="100" dirty="0">
                <a:effectLst/>
                <a:ea typeface="Calibri" panose="020F0502020204030204" pitchFamily="34" charset="0"/>
                <a:cs typeface="Arial" panose="020B0604020202020204" pitchFamily="34" charset="0"/>
              </a:rPr>
            </a:br>
            <a:r>
              <a:rPr lang="de-DE" sz="1800" kern="100" dirty="0">
                <a:effectLst/>
                <a:ea typeface="Calibri" panose="020F0502020204030204" pitchFamily="34" charset="0"/>
                <a:cs typeface="Arial" panose="020B0604020202020204" pitchFamily="34" charset="0"/>
                <a:hlinkClick r:id="rId5"/>
              </a:rPr>
              <a:t>https://www.profamilia.ch</a:t>
            </a:r>
            <a:endParaRPr lang="de-DE" sz="1800" kern="100" dirty="0">
              <a:ea typeface="Calibri" panose="020F0502020204030204" pitchFamily="34" charset="0"/>
              <a:cs typeface="Arial" panose="020B0604020202020204" pitchFamily="34" charset="0"/>
            </a:endParaRPr>
          </a:p>
          <a:p>
            <a:pPr marL="0" indent="0">
              <a:lnSpc>
                <a:spcPct val="100000"/>
              </a:lnSpc>
              <a:spcBef>
                <a:spcPts val="300"/>
              </a:spcBef>
              <a:spcAft>
                <a:spcPts val="300"/>
              </a:spcAft>
              <a:buNone/>
            </a:pPr>
            <a:br>
              <a:rPr lang="de-DE" sz="2400" kern="100" dirty="0">
                <a:effectLst/>
                <a:ea typeface="Calibri" panose="020F0502020204030204" pitchFamily="34" charset="0"/>
                <a:cs typeface="Arial" panose="020B0604020202020204" pitchFamily="34" charset="0"/>
              </a:rPr>
            </a:br>
            <a:r>
              <a:rPr lang="de-DE" sz="2400" kern="100" dirty="0">
                <a:effectLst/>
                <a:ea typeface="Calibri" panose="020F0502020204030204" pitchFamily="34" charset="0"/>
                <a:cs typeface="Arial" panose="020B0604020202020204" pitchFamily="34" charset="0"/>
              </a:rPr>
              <a:t>Schweizerisches Rotes Kreuz</a:t>
            </a:r>
            <a:br>
              <a:rPr lang="de-DE" sz="2400" kern="100" dirty="0">
                <a:effectLst/>
                <a:ea typeface="Calibri" panose="020F0502020204030204" pitchFamily="34" charset="0"/>
                <a:cs typeface="Arial" panose="020B0604020202020204" pitchFamily="34" charset="0"/>
              </a:rPr>
            </a:br>
            <a:r>
              <a:rPr lang="de-DE" sz="1800" kern="100" dirty="0">
                <a:effectLst/>
                <a:ea typeface="Calibri" panose="020F0502020204030204" pitchFamily="34" charset="0"/>
                <a:cs typeface="Arial" panose="020B0604020202020204" pitchFamily="34" charset="0"/>
                <a:hlinkClick r:id="rId6"/>
              </a:rPr>
              <a:t>www.redcross.ch</a:t>
            </a:r>
            <a:endParaRPr lang="de-DE" sz="1800" kern="100" dirty="0">
              <a:effectLst/>
              <a:ea typeface="Calibri" panose="020F0502020204030204" pitchFamily="34" charset="0"/>
              <a:cs typeface="Arial" panose="020B0604020202020204" pitchFamily="34" charset="0"/>
            </a:endParaRPr>
          </a:p>
          <a:p>
            <a:pPr marL="0" indent="0">
              <a:lnSpc>
                <a:spcPct val="100000"/>
              </a:lnSpc>
              <a:spcBef>
                <a:spcPts val="300"/>
              </a:spcBef>
              <a:spcAft>
                <a:spcPts val="300"/>
              </a:spcAft>
              <a:buNone/>
            </a:pPr>
            <a:br>
              <a:rPr lang="de-DE" sz="1800" kern="100" dirty="0">
                <a:ea typeface="Calibri" panose="020F0502020204030204" pitchFamily="34" charset="0"/>
                <a:cs typeface="Arial" panose="020B0604020202020204" pitchFamily="34" charset="0"/>
              </a:rPr>
            </a:br>
            <a:br>
              <a:rPr lang="de-DE" sz="1800" kern="100" dirty="0">
                <a:ea typeface="Calibri" panose="020F0502020204030204" pitchFamily="34" charset="0"/>
                <a:cs typeface="Arial" panose="020B0604020202020204" pitchFamily="34" charset="0"/>
              </a:rPr>
            </a:br>
            <a:br>
              <a:rPr lang="de-DE" sz="1800" kern="100" dirty="0">
                <a:ea typeface="Calibri" panose="020F0502020204030204" pitchFamily="34" charset="0"/>
                <a:cs typeface="Arial" panose="020B0604020202020204" pitchFamily="34" charset="0"/>
              </a:rPr>
            </a:br>
            <a:endParaRPr lang="de-DE" sz="1800" kern="100" dirty="0">
              <a:effectLst/>
              <a:ea typeface="Calibri" panose="020F0502020204030204" pitchFamily="34" charset="0"/>
              <a:cs typeface="Arial" panose="020B0604020202020204" pitchFamily="34" charset="0"/>
            </a:endParaRPr>
          </a:p>
        </p:txBody>
      </p:sp>
      <p:sp>
        <p:nvSpPr>
          <p:cNvPr id="6" name="Fußzeilenplatzhalter 5">
            <a:extLst>
              <a:ext uri="{FF2B5EF4-FFF2-40B4-BE49-F238E27FC236}">
                <a16:creationId xmlns:a16="http://schemas.microsoft.com/office/drawing/2014/main" id="{5A82B5AE-454D-FD3B-2691-765985645077}"/>
              </a:ext>
            </a:extLst>
          </p:cNvPr>
          <p:cNvSpPr>
            <a:spLocks noGrp="1"/>
          </p:cNvSpPr>
          <p:nvPr>
            <p:ph type="ftr" sz="quarter" idx="11"/>
          </p:nvPr>
        </p:nvSpPr>
        <p:spPr/>
        <p:txBody>
          <a:bodyPr/>
          <a:lstStyle/>
          <a:p>
            <a:r>
              <a:rPr lang="de-DE" dirty="0"/>
              <a:t>Sozialkommission Thunstetten</a:t>
            </a:r>
          </a:p>
        </p:txBody>
      </p:sp>
      <p:sp>
        <p:nvSpPr>
          <p:cNvPr id="7" name="Foliennummernplatzhalter 6">
            <a:extLst>
              <a:ext uri="{FF2B5EF4-FFF2-40B4-BE49-F238E27FC236}">
                <a16:creationId xmlns:a16="http://schemas.microsoft.com/office/drawing/2014/main" id="{A0CFD670-8F70-822A-0BEB-78333295FED2}"/>
              </a:ext>
            </a:extLst>
          </p:cNvPr>
          <p:cNvSpPr>
            <a:spLocks noGrp="1"/>
          </p:cNvSpPr>
          <p:nvPr>
            <p:ph type="sldNum" sz="quarter" idx="12"/>
          </p:nvPr>
        </p:nvSpPr>
        <p:spPr/>
        <p:txBody>
          <a:bodyPr/>
          <a:lstStyle/>
          <a:p>
            <a:fld id="{FE8276A3-3FA0-4D57-8501-6AF911820F83}" type="slidenum">
              <a:rPr lang="de-DE" smtClean="0"/>
              <a:t>50</a:t>
            </a:fld>
            <a:endParaRPr lang="de-DE"/>
          </a:p>
        </p:txBody>
      </p:sp>
      <p:sp>
        <p:nvSpPr>
          <p:cNvPr id="12" name="Textfeld 11">
            <a:extLst>
              <a:ext uri="{FF2B5EF4-FFF2-40B4-BE49-F238E27FC236}">
                <a16:creationId xmlns:a16="http://schemas.microsoft.com/office/drawing/2014/main" id="{EB1B1EBA-35A6-24F0-BB97-7C8CEB13F331}"/>
              </a:ext>
            </a:extLst>
          </p:cNvPr>
          <p:cNvSpPr txBox="1"/>
          <p:nvPr/>
        </p:nvSpPr>
        <p:spPr>
          <a:xfrm>
            <a:off x="6010083" y="1382360"/>
            <a:ext cx="6112364" cy="5221494"/>
          </a:xfrm>
          <a:prstGeom prst="rect">
            <a:avLst/>
          </a:prstGeom>
          <a:noFill/>
        </p:spPr>
        <p:txBody>
          <a:bodyPr wrap="square">
            <a:spAutoFit/>
          </a:bodyPr>
          <a:lstStyle/>
          <a:p>
            <a:pPr>
              <a:spcAft>
                <a:spcPts val="800"/>
              </a:spcAft>
            </a:pPr>
            <a:r>
              <a:rPr lang="de-DE" sz="2400" kern="100" dirty="0">
                <a:effectLst/>
                <a:ea typeface="Calibri" panose="020F0502020204030204" pitchFamily="34" charset="0"/>
                <a:cs typeface="Arial" panose="020B0604020202020204" pitchFamily="34" charset="0"/>
              </a:rPr>
              <a:t>Spezifische</a:t>
            </a:r>
            <a:r>
              <a:rPr lang="de-DE" sz="2400" kern="100" dirty="0">
                <a:ea typeface="Calibri" panose="020F0502020204030204" pitchFamily="34" charset="0"/>
                <a:cs typeface="Arial" panose="020B0604020202020204" pitchFamily="34" charset="0"/>
              </a:rPr>
              <a:t> </a:t>
            </a:r>
            <a:r>
              <a:rPr lang="de-DE" sz="2400" kern="100" dirty="0">
                <a:effectLst/>
                <a:ea typeface="Calibri" panose="020F0502020204030204" pitchFamily="34" charset="0"/>
                <a:cs typeface="Arial" panose="020B0604020202020204" pitchFamily="34" charset="0"/>
              </a:rPr>
              <a:t>Fachstellen, z.B. Alzheimer Schweiz</a:t>
            </a:r>
            <a:br>
              <a:rPr lang="de-DE" sz="2400" kern="100" dirty="0">
                <a:effectLst/>
                <a:ea typeface="Calibri" panose="020F0502020204030204" pitchFamily="34" charset="0"/>
                <a:cs typeface="Arial" panose="020B0604020202020204" pitchFamily="34" charset="0"/>
              </a:rPr>
            </a:br>
            <a:r>
              <a:rPr lang="de-DE" kern="100" dirty="0">
                <a:effectLst/>
                <a:ea typeface="Calibri" panose="020F0502020204030204" pitchFamily="34" charset="0"/>
                <a:cs typeface="Arial" panose="020B0604020202020204" pitchFamily="34" charset="0"/>
                <a:hlinkClick r:id="rId7"/>
              </a:rPr>
              <a:t>www.alzheimer-schweiz.ch</a:t>
            </a:r>
            <a:br>
              <a:rPr lang="de-DE" sz="2400" kern="100" dirty="0">
                <a:effectLst/>
                <a:ea typeface="Calibri" panose="020F0502020204030204" pitchFamily="34" charset="0"/>
                <a:cs typeface="Arial" panose="020B0604020202020204" pitchFamily="34" charset="0"/>
              </a:rPr>
            </a:br>
            <a:br>
              <a:rPr lang="de-DE" sz="2400" kern="100" dirty="0">
                <a:ea typeface="Calibri" panose="020F0502020204030204" pitchFamily="34" charset="0"/>
                <a:cs typeface="Arial" panose="020B0604020202020204" pitchFamily="34" charset="0"/>
              </a:rPr>
            </a:br>
            <a:r>
              <a:rPr lang="de-DE" sz="2400" kern="100" dirty="0">
                <a:effectLst/>
                <a:ea typeface="Calibri" panose="020F0502020204030204" pitchFamily="34" charset="0"/>
                <a:cs typeface="Arial" panose="020B0604020202020204" pitchFamily="34" charset="0"/>
              </a:rPr>
              <a:t>Spitex</a:t>
            </a:r>
            <a:r>
              <a:rPr lang="de-DE" sz="2400" kern="100" dirty="0">
                <a:ea typeface="Calibri" panose="020F0502020204030204" pitchFamily="34" charset="0"/>
                <a:cs typeface="Arial" panose="020B0604020202020204" pitchFamily="34" charset="0"/>
              </a:rPr>
              <a:t> Oberaargau</a:t>
            </a:r>
            <a:br>
              <a:rPr lang="de-DE" sz="2400" kern="100" dirty="0">
                <a:ea typeface="Calibri" panose="020F0502020204030204" pitchFamily="34" charset="0"/>
                <a:cs typeface="Arial" panose="020B0604020202020204" pitchFamily="34" charset="0"/>
              </a:rPr>
            </a:br>
            <a:r>
              <a:rPr lang="de-DE" kern="100" dirty="0">
                <a:ea typeface="Calibri" panose="020F0502020204030204" pitchFamily="34" charset="0"/>
                <a:cs typeface="Arial" panose="020B0604020202020204" pitchFamily="34" charset="0"/>
                <a:hlinkClick r:id="rId8"/>
              </a:rPr>
              <a:t>https://spitexoberaargau-ag.ch/</a:t>
            </a:r>
            <a:r>
              <a:rPr lang="de-DE" kern="100" dirty="0">
                <a:ea typeface="Calibri" panose="020F0502020204030204" pitchFamily="34" charset="0"/>
                <a:cs typeface="Arial" panose="020B0604020202020204" pitchFamily="34" charset="0"/>
              </a:rPr>
              <a:t> </a:t>
            </a:r>
            <a:br>
              <a:rPr lang="de-DE" sz="2400" kern="100" dirty="0">
                <a:effectLst/>
                <a:ea typeface="Calibri" panose="020F0502020204030204" pitchFamily="34" charset="0"/>
                <a:cs typeface="Arial" panose="020B0604020202020204" pitchFamily="34" charset="0"/>
              </a:rPr>
            </a:br>
            <a:br>
              <a:rPr lang="de-DE" sz="2400" kern="100" dirty="0">
                <a:effectLst/>
                <a:ea typeface="Calibri" panose="020F0502020204030204" pitchFamily="34" charset="0"/>
                <a:cs typeface="Arial" panose="020B0604020202020204" pitchFamily="34" charset="0"/>
              </a:rPr>
            </a:br>
            <a:r>
              <a:rPr lang="de-CH" b="1" dirty="0"/>
              <a:t>Gesetzlicher Rahmen und finanzielle Unterstützung</a:t>
            </a:r>
          </a:p>
          <a:p>
            <a:pPr>
              <a:lnSpc>
                <a:spcPct val="107000"/>
              </a:lnSpc>
              <a:spcAft>
                <a:spcPts val="800"/>
              </a:spcAft>
            </a:pPr>
            <a:r>
              <a:rPr lang="de-DE" kern="100" dirty="0">
                <a:effectLst/>
                <a:latin typeface="Calibri" panose="020F0502020204030204" pitchFamily="34" charset="0"/>
                <a:ea typeface="Calibri" panose="020F0502020204030204" pitchFamily="34" charset="0"/>
                <a:cs typeface="Arial" panose="020B0604020202020204" pitchFamily="34" charset="0"/>
              </a:rPr>
              <a:t>Bundesamt für Sozialversicherungen: </a:t>
            </a:r>
            <a:r>
              <a:rPr lang="de-DE" kern="100" dirty="0">
                <a:effectLst/>
                <a:latin typeface="Calibri" panose="020F0502020204030204" pitchFamily="34" charset="0"/>
                <a:ea typeface="Calibri" panose="020F0502020204030204" pitchFamily="34" charset="0"/>
                <a:cs typeface="Arial" panose="020B0604020202020204" pitchFamily="34" charset="0"/>
                <a:hlinkClick r:id="rId9"/>
              </a:rPr>
              <a:t>www.bsv.admin.ch</a:t>
            </a:r>
            <a:br>
              <a:rPr lang="de-DE" kern="100" dirty="0">
                <a:effectLst/>
                <a:latin typeface="Calibri" panose="020F0502020204030204" pitchFamily="34" charset="0"/>
                <a:ea typeface="Calibri" panose="020F0502020204030204" pitchFamily="34" charset="0"/>
                <a:cs typeface="Arial" panose="020B0604020202020204" pitchFamily="34" charset="0"/>
              </a:rPr>
            </a:br>
            <a:r>
              <a:rPr lang="de-DE" kern="100" dirty="0">
                <a:effectLst/>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 </a:t>
            </a:r>
            <a:r>
              <a:rPr lang="de-DE" kern="100" dirty="0">
                <a:effectLst/>
                <a:latin typeface="Calibri" panose="020F0502020204030204" pitchFamily="34" charset="0"/>
                <a:ea typeface="Calibri" panose="020F0502020204030204" pitchFamily="34" charset="0"/>
                <a:cs typeface="Arial" panose="020B0604020202020204" pitchFamily="34" charset="0"/>
              </a:rPr>
              <a:t>Leistungen der Sozialversicherung für pflegende Angehörige</a:t>
            </a:r>
            <a:br>
              <a:rPr lang="de-DE" kern="100" dirty="0">
                <a:effectLst/>
                <a:latin typeface="Calibri" panose="020F0502020204030204" pitchFamily="34" charset="0"/>
                <a:ea typeface="Calibri" panose="020F0502020204030204" pitchFamily="34" charset="0"/>
                <a:cs typeface="Arial" panose="020B0604020202020204" pitchFamily="34" charset="0"/>
              </a:rPr>
            </a:br>
            <a:br>
              <a:rPr lang="de-DE" kern="100" dirty="0">
                <a:effectLst/>
                <a:latin typeface="Calibri" panose="020F0502020204030204" pitchFamily="34" charset="0"/>
                <a:ea typeface="Calibri" panose="020F0502020204030204" pitchFamily="34" charset="0"/>
                <a:cs typeface="Arial" panose="020B0604020202020204" pitchFamily="34" charset="0"/>
              </a:rPr>
            </a:br>
            <a:r>
              <a:rPr lang="de-DE" kern="100" dirty="0">
                <a:effectLst/>
                <a:latin typeface="Calibri" panose="020F0502020204030204" pitchFamily="34" charset="0"/>
                <a:ea typeface="Calibri" panose="020F0502020204030204" pitchFamily="34" charset="0"/>
                <a:cs typeface="Arial" panose="020B0604020202020204" pitchFamily="34" charset="0"/>
              </a:rPr>
              <a:t>Kantonales Gesundheitsamt</a:t>
            </a:r>
            <a:br>
              <a:rPr lang="de-DE" kern="100" dirty="0">
                <a:effectLst/>
                <a:latin typeface="Calibri" panose="020F0502020204030204" pitchFamily="34" charset="0"/>
                <a:ea typeface="Calibri" panose="020F0502020204030204" pitchFamily="34" charset="0"/>
                <a:cs typeface="Arial" panose="020B0604020202020204" pitchFamily="34" charset="0"/>
              </a:rPr>
            </a:br>
            <a:r>
              <a:rPr lang="de-DE" kern="100" dirty="0">
                <a:effectLst/>
                <a:latin typeface="Calibri" panose="020F0502020204030204" pitchFamily="34" charset="0"/>
                <a:ea typeface="Calibri" panose="020F0502020204030204" pitchFamily="34" charset="0"/>
                <a:cs typeface="Arial" panose="020B0604020202020204" pitchFamily="34" charset="0"/>
                <a:sym typeface="Wingdings" panose="05000000000000000000" pitchFamily="2" charset="2"/>
              </a:rPr>
              <a:t> </a:t>
            </a:r>
            <a:r>
              <a:rPr lang="de-DE" kern="100" dirty="0">
                <a:effectLst/>
                <a:latin typeface="Calibri" panose="020F0502020204030204" pitchFamily="34" charset="0"/>
                <a:ea typeface="Calibri" panose="020F0502020204030204" pitchFamily="34" charset="0"/>
                <a:cs typeface="Arial" panose="020B0604020202020204" pitchFamily="34" charset="0"/>
              </a:rPr>
              <a:t>Website des Kantons über </a:t>
            </a:r>
            <a:r>
              <a:rPr lang="de-DE" sz="2400" kern="100" dirty="0">
                <a:effectLst/>
                <a:latin typeface="Calibri" panose="020F0502020204030204" pitchFamily="34" charset="0"/>
                <a:ea typeface="Calibri" panose="020F0502020204030204" pitchFamily="34" charset="0"/>
                <a:cs typeface="Arial" panose="020B0604020202020204" pitchFamily="34" charset="0"/>
              </a:rPr>
              <a:t>Unterstützungsprogramme</a:t>
            </a:r>
          </a:p>
          <a:p>
            <a:pPr marL="0" indent="0">
              <a:lnSpc>
                <a:spcPct val="100000"/>
              </a:lnSpc>
              <a:spcAft>
                <a:spcPts val="800"/>
              </a:spcAft>
              <a:buNone/>
            </a:pPr>
            <a:endParaRPr lang="de-DE" sz="1800" kern="100" dirty="0">
              <a:effectLst/>
              <a:ea typeface="Calibri" panose="020F0502020204030204" pitchFamily="34" charset="0"/>
              <a:cs typeface="Arial" panose="020B0604020202020204" pitchFamily="34" charset="0"/>
            </a:endParaRPr>
          </a:p>
        </p:txBody>
      </p:sp>
      <p:sp>
        <p:nvSpPr>
          <p:cNvPr id="14" name="Datumsplatzhalter 2">
            <a:extLst>
              <a:ext uri="{FF2B5EF4-FFF2-40B4-BE49-F238E27FC236}">
                <a16:creationId xmlns:a16="http://schemas.microsoft.com/office/drawing/2014/main" id="{C7A48BDA-400C-171A-0918-F2FD03FC6B88}"/>
              </a:ext>
            </a:extLst>
          </p:cNvPr>
          <p:cNvSpPr>
            <a:spLocks noGrp="1"/>
          </p:cNvSpPr>
          <p:nvPr>
            <p:ph type="dt" sz="half" idx="10"/>
          </p:nvPr>
        </p:nvSpPr>
        <p:spPr>
          <a:xfrm>
            <a:off x="838200" y="6356350"/>
            <a:ext cx="2743200" cy="365125"/>
          </a:xfrm>
        </p:spPr>
        <p:txBody>
          <a:bodyPr/>
          <a:lstStyle/>
          <a:p>
            <a:r>
              <a:rPr lang="de-DE"/>
              <a:t>05.11.2024</a:t>
            </a:r>
          </a:p>
        </p:txBody>
      </p:sp>
    </p:spTree>
    <p:extLst>
      <p:ext uri="{BB962C8B-B14F-4D97-AF65-F5344CB8AC3E}">
        <p14:creationId xmlns:p14="http://schemas.microsoft.com/office/powerpoint/2010/main" val="16772733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4">
            <a:extLst>
              <a:ext uri="{FF2B5EF4-FFF2-40B4-BE49-F238E27FC236}">
                <a16:creationId xmlns:a16="http://schemas.microsoft.com/office/drawing/2014/main" id="{AB603FFC-162E-E39E-7446-CB026615B688}"/>
              </a:ext>
            </a:extLst>
          </p:cNvPr>
          <p:cNvSpPr>
            <a:spLocks noGrp="1"/>
          </p:cNvSpPr>
          <p:nvPr>
            <p:ph type="title"/>
          </p:nvPr>
        </p:nvSpPr>
        <p:spPr>
          <a:xfrm>
            <a:off x="6590662" y="4267832"/>
            <a:ext cx="5115668" cy="1297115"/>
          </a:xfrm>
        </p:spPr>
        <p:txBody>
          <a:bodyPr vert="horz" lIns="91440" tIns="45720" rIns="91440" bIns="45720" rtlCol="0" anchor="t">
            <a:normAutofit/>
          </a:bodyPr>
          <a:lstStyle/>
          <a:p>
            <a:r>
              <a:rPr lang="en-US" sz="4000" kern="1200" dirty="0">
                <a:solidFill>
                  <a:schemeClr val="tx2"/>
                </a:solidFill>
                <a:latin typeface="+mj-lt"/>
                <a:ea typeface="+mj-ea"/>
                <a:cs typeface="+mj-cs"/>
              </a:rPr>
              <a:t>ABSCHLUSS</a:t>
            </a:r>
          </a:p>
        </p:txBody>
      </p:sp>
      <p:pic>
        <p:nvPicPr>
          <p:cNvPr id="7" name="Grafik 6">
            <a:extLst>
              <a:ext uri="{FF2B5EF4-FFF2-40B4-BE49-F238E27FC236}">
                <a16:creationId xmlns:a16="http://schemas.microsoft.com/office/drawing/2014/main" id="{F436A9DF-C5AE-15D4-6529-A736C476B55C}"/>
              </a:ext>
            </a:extLst>
          </p:cNvPr>
          <p:cNvPicPr>
            <a:picLocks noChangeAspect="1"/>
          </p:cNvPicPr>
          <p:nvPr/>
        </p:nvPicPr>
        <p:blipFill>
          <a:blip r:embed="rId2"/>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34" name="Group 3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35" name="Freeform: Shape 3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3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Datumsplatzhalter 1">
            <a:extLst>
              <a:ext uri="{FF2B5EF4-FFF2-40B4-BE49-F238E27FC236}">
                <a16:creationId xmlns:a16="http://schemas.microsoft.com/office/drawing/2014/main" id="{9E19BB05-4482-EE9E-1859-A642341D17FD}"/>
              </a:ext>
            </a:extLst>
          </p:cNvPr>
          <p:cNvSpPr>
            <a:spLocks noGrp="1"/>
          </p:cNvSpPr>
          <p:nvPr>
            <p:ph type="dt" sz="half" idx="10"/>
          </p:nvPr>
        </p:nvSpPr>
        <p:spPr>
          <a:xfrm>
            <a:off x="804672" y="6356350"/>
            <a:ext cx="2743200" cy="365125"/>
          </a:xfrm>
        </p:spPr>
        <p:txBody>
          <a:bodyPr vert="horz" lIns="91440" tIns="45720" rIns="91440" bIns="45720" rtlCol="0" anchor="ctr">
            <a:normAutofit/>
          </a:bodyPr>
          <a:lstStyle/>
          <a:p>
            <a:pPr>
              <a:spcAft>
                <a:spcPts val="600"/>
              </a:spcAft>
            </a:pPr>
            <a:r>
              <a:rPr lang="en-US">
                <a:solidFill>
                  <a:schemeClr val="tx1">
                    <a:tint val="75000"/>
                  </a:schemeClr>
                </a:solidFill>
              </a:rPr>
              <a:t>05.11.2024</a:t>
            </a:r>
          </a:p>
        </p:txBody>
      </p:sp>
      <p:sp>
        <p:nvSpPr>
          <p:cNvPr id="3" name="Fußzeilenplatzhalter 2">
            <a:extLst>
              <a:ext uri="{FF2B5EF4-FFF2-40B4-BE49-F238E27FC236}">
                <a16:creationId xmlns:a16="http://schemas.microsoft.com/office/drawing/2014/main" id="{12F5E1E2-FB48-340C-1A9F-E366C963890B}"/>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Sozialkommission Thunstetten</a:t>
            </a:r>
          </a:p>
        </p:txBody>
      </p:sp>
      <p:sp>
        <p:nvSpPr>
          <p:cNvPr id="4" name="Foliennummernplatzhalter 3">
            <a:extLst>
              <a:ext uri="{FF2B5EF4-FFF2-40B4-BE49-F238E27FC236}">
                <a16:creationId xmlns:a16="http://schemas.microsoft.com/office/drawing/2014/main" id="{D4068982-D9DE-2C9D-79FE-57C0C484346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FE8276A3-3FA0-4D57-8501-6AF911820F83}" type="slidenum">
              <a:rPr lang="en-US" smtClean="0">
                <a:solidFill>
                  <a:schemeClr val="tx1">
                    <a:tint val="75000"/>
                  </a:schemeClr>
                </a:solidFill>
              </a:rPr>
              <a:pPr>
                <a:spcAft>
                  <a:spcPts val="600"/>
                </a:spcAft>
              </a:pPr>
              <a:t>51</a:t>
            </a:fld>
            <a:endParaRPr lang="en-US">
              <a:solidFill>
                <a:schemeClr val="tx1">
                  <a:tint val="75000"/>
                </a:schemeClr>
              </a:solidFill>
            </a:endParaRPr>
          </a:p>
        </p:txBody>
      </p:sp>
    </p:spTree>
    <p:extLst>
      <p:ext uri="{BB962C8B-B14F-4D97-AF65-F5344CB8AC3E}">
        <p14:creationId xmlns:p14="http://schemas.microsoft.com/office/powerpoint/2010/main" val="39183364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6774A8-BBF1-3BE3-F297-FE845B810FD7}"/>
            </a:ext>
          </a:extLst>
        </p:cNvPr>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17D563B0-7E65-C4D6-8C27-7BB84BA335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5904CCB-CD59-2F76-268E-1C965A64F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el 4">
            <a:extLst>
              <a:ext uri="{FF2B5EF4-FFF2-40B4-BE49-F238E27FC236}">
                <a16:creationId xmlns:a16="http://schemas.microsoft.com/office/drawing/2014/main" id="{45D8FC1C-4F0E-A6D6-ABDB-9C594218597F}"/>
              </a:ext>
            </a:extLst>
          </p:cNvPr>
          <p:cNvSpPr>
            <a:spLocks noGrp="1"/>
          </p:cNvSpPr>
          <p:nvPr>
            <p:ph type="title"/>
          </p:nvPr>
        </p:nvSpPr>
        <p:spPr>
          <a:xfrm>
            <a:off x="6590662" y="4267832"/>
            <a:ext cx="5115668" cy="1297115"/>
          </a:xfrm>
        </p:spPr>
        <p:txBody>
          <a:bodyPr vert="horz" lIns="91440" tIns="45720" rIns="91440" bIns="45720" rtlCol="0" anchor="t">
            <a:normAutofit/>
          </a:bodyPr>
          <a:lstStyle/>
          <a:p>
            <a:r>
              <a:rPr lang="en-US" sz="4000" kern="1200" dirty="0" err="1">
                <a:solidFill>
                  <a:schemeClr val="tx2"/>
                </a:solidFill>
                <a:latin typeface="+mj-lt"/>
                <a:ea typeface="+mj-ea"/>
                <a:cs typeface="+mj-cs"/>
              </a:rPr>
              <a:t>Apéro</a:t>
            </a:r>
            <a:endParaRPr lang="en-US" sz="4000" kern="1200" dirty="0">
              <a:solidFill>
                <a:schemeClr val="tx2"/>
              </a:solidFill>
              <a:latin typeface="+mj-lt"/>
              <a:ea typeface="+mj-ea"/>
              <a:cs typeface="+mj-cs"/>
            </a:endParaRPr>
          </a:p>
        </p:txBody>
      </p:sp>
      <p:grpSp>
        <p:nvGrpSpPr>
          <p:cNvPr id="34" name="Group 33">
            <a:extLst>
              <a:ext uri="{FF2B5EF4-FFF2-40B4-BE49-F238E27FC236}">
                <a16:creationId xmlns:a16="http://schemas.microsoft.com/office/drawing/2014/main" id="{915327F7-165E-BA3A-179B-B80CE3889AA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35" name="Freeform: Shape 34">
              <a:extLst>
                <a:ext uri="{FF2B5EF4-FFF2-40B4-BE49-F238E27FC236}">
                  <a16:creationId xmlns:a16="http://schemas.microsoft.com/office/drawing/2014/main" id="{DBA35544-27C7-E4FD-5498-B2E2C227E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26803948-996E-4B58-F133-9D3661ED78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36">
              <a:extLst>
                <a:ext uri="{FF2B5EF4-FFF2-40B4-BE49-F238E27FC236}">
                  <a16:creationId xmlns:a16="http://schemas.microsoft.com/office/drawing/2014/main" id="{A95BF58A-76D5-ADCA-C9C9-53213AB346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Datumsplatzhalter 1">
            <a:extLst>
              <a:ext uri="{FF2B5EF4-FFF2-40B4-BE49-F238E27FC236}">
                <a16:creationId xmlns:a16="http://schemas.microsoft.com/office/drawing/2014/main" id="{DFC30CA4-FF6A-7474-DC2B-69BB46380827}"/>
              </a:ext>
            </a:extLst>
          </p:cNvPr>
          <p:cNvSpPr>
            <a:spLocks noGrp="1"/>
          </p:cNvSpPr>
          <p:nvPr>
            <p:ph type="dt" sz="half" idx="10"/>
          </p:nvPr>
        </p:nvSpPr>
        <p:spPr>
          <a:xfrm>
            <a:off x="804672" y="6356350"/>
            <a:ext cx="2743200" cy="365125"/>
          </a:xfrm>
        </p:spPr>
        <p:txBody>
          <a:bodyPr vert="horz" lIns="91440" tIns="45720" rIns="91440" bIns="45720" rtlCol="0" anchor="ctr">
            <a:normAutofit/>
          </a:bodyPr>
          <a:lstStyle/>
          <a:p>
            <a:pPr>
              <a:spcAft>
                <a:spcPts val="600"/>
              </a:spcAft>
            </a:pPr>
            <a:r>
              <a:rPr lang="en-US">
                <a:solidFill>
                  <a:schemeClr val="tx1">
                    <a:tint val="75000"/>
                  </a:schemeClr>
                </a:solidFill>
              </a:rPr>
              <a:t>05.11.2024</a:t>
            </a:r>
          </a:p>
        </p:txBody>
      </p:sp>
      <p:sp>
        <p:nvSpPr>
          <p:cNvPr id="3" name="Fußzeilenplatzhalter 2">
            <a:extLst>
              <a:ext uri="{FF2B5EF4-FFF2-40B4-BE49-F238E27FC236}">
                <a16:creationId xmlns:a16="http://schemas.microsoft.com/office/drawing/2014/main" id="{6C0E30F2-BA04-6224-B79F-B8EDB1C2EC29}"/>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a:spcAft>
                <a:spcPts val="600"/>
              </a:spcAft>
            </a:pPr>
            <a:r>
              <a:rPr lang="en-US" kern="1200">
                <a:solidFill>
                  <a:schemeClr val="tx1">
                    <a:tint val="75000"/>
                  </a:schemeClr>
                </a:solidFill>
                <a:latin typeface="+mn-lt"/>
                <a:ea typeface="+mn-ea"/>
                <a:cs typeface="+mn-cs"/>
              </a:rPr>
              <a:t>Sozialkommission Thunstetten</a:t>
            </a:r>
          </a:p>
        </p:txBody>
      </p:sp>
      <p:sp>
        <p:nvSpPr>
          <p:cNvPr id="4" name="Foliennummernplatzhalter 3">
            <a:extLst>
              <a:ext uri="{FF2B5EF4-FFF2-40B4-BE49-F238E27FC236}">
                <a16:creationId xmlns:a16="http://schemas.microsoft.com/office/drawing/2014/main" id="{B8BF8F9C-49C8-DEE4-C0DF-10CE85034C6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FE8276A3-3FA0-4D57-8501-6AF911820F83}" type="slidenum">
              <a:rPr lang="en-US" smtClean="0">
                <a:solidFill>
                  <a:schemeClr val="tx1">
                    <a:tint val="75000"/>
                  </a:schemeClr>
                </a:solidFill>
              </a:rPr>
              <a:pPr>
                <a:spcAft>
                  <a:spcPts val="600"/>
                </a:spcAft>
              </a:pPr>
              <a:t>52</a:t>
            </a:fld>
            <a:endParaRPr lang="en-US">
              <a:solidFill>
                <a:schemeClr val="tx1">
                  <a:tint val="75000"/>
                </a:schemeClr>
              </a:solidFill>
            </a:endParaRPr>
          </a:p>
        </p:txBody>
      </p:sp>
      <p:pic>
        <p:nvPicPr>
          <p:cNvPr id="8" name="Grafik 7">
            <a:extLst>
              <a:ext uri="{FF2B5EF4-FFF2-40B4-BE49-F238E27FC236}">
                <a16:creationId xmlns:a16="http://schemas.microsoft.com/office/drawing/2014/main" id="{4EEC86A9-EBE8-BA3D-F04B-8E8411CC9EA5}"/>
              </a:ext>
            </a:extLst>
          </p:cNvPr>
          <p:cNvPicPr>
            <a:picLocks noChangeAspect="1"/>
          </p:cNvPicPr>
          <p:nvPr/>
        </p:nvPicPr>
        <p:blipFill>
          <a:blip r:embed="rId2"/>
          <a:stretch>
            <a:fillRect/>
          </a:stretch>
        </p:blipFill>
        <p:spPr>
          <a:xfrm>
            <a:off x="1197942" y="2468510"/>
            <a:ext cx="3411691" cy="2572378"/>
          </a:xfrm>
          <a:prstGeom prst="rect">
            <a:avLst/>
          </a:prstGeom>
        </p:spPr>
      </p:pic>
    </p:spTree>
    <p:extLst>
      <p:ext uri="{BB962C8B-B14F-4D97-AF65-F5344CB8AC3E}">
        <p14:creationId xmlns:p14="http://schemas.microsoft.com/office/powerpoint/2010/main" val="1867377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51CD2-56B8-0AA2-009B-135070EFE54C}"/>
            </a:ext>
          </a:extLst>
        </p:cNvPr>
        <p:cNvGrpSpPr/>
        <p:nvPr/>
      </p:nvGrpSpPr>
      <p:grpSpPr>
        <a:xfrm>
          <a:off x="0" y="0"/>
          <a:ext cx="0" cy="0"/>
          <a:chOff x="0" y="0"/>
          <a:chExt cx="0" cy="0"/>
        </a:xfrm>
      </p:grpSpPr>
      <p:sp>
        <p:nvSpPr>
          <p:cNvPr id="21" name="Bogen 20">
            <a:extLst>
              <a:ext uri="{FF2B5EF4-FFF2-40B4-BE49-F238E27FC236}">
                <a16:creationId xmlns:a16="http://schemas.microsoft.com/office/drawing/2014/main" id="{A9B63DEE-8798-757F-D8D9-B421D7002995}"/>
              </a:ext>
            </a:extLst>
          </p:cNvPr>
          <p:cNvSpPr/>
          <p:nvPr/>
        </p:nvSpPr>
        <p:spPr>
          <a:xfrm rot="10509747">
            <a:off x="6040076" y="-19270"/>
            <a:ext cx="2376264" cy="4118499"/>
          </a:xfrm>
          <a:prstGeom prst="arc">
            <a:avLst>
              <a:gd name="adj1" fmla="val 16503832"/>
              <a:gd name="adj2" fmla="val 2650531"/>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pic>
        <p:nvPicPr>
          <p:cNvPr id="5" name="Inhaltsplatzhalter 4" descr="Ein Bild, das Text, Logo, Symbol, Schrift enthält.&#10;&#10;Automatisch generierte Beschreibung">
            <a:extLst>
              <a:ext uri="{FF2B5EF4-FFF2-40B4-BE49-F238E27FC236}">
                <a16:creationId xmlns:a16="http://schemas.microsoft.com/office/drawing/2014/main" id="{BE8D79A3-1B15-AA22-14F4-A407F03A3F9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71931" y="394601"/>
            <a:ext cx="2988129" cy="854529"/>
          </a:xfrm>
          <a:prstGeom prst="rect">
            <a:avLst/>
          </a:prstGeom>
        </p:spPr>
      </p:pic>
      <p:sp>
        <p:nvSpPr>
          <p:cNvPr id="6" name="Titel 1">
            <a:extLst>
              <a:ext uri="{FF2B5EF4-FFF2-40B4-BE49-F238E27FC236}">
                <a16:creationId xmlns:a16="http://schemas.microsoft.com/office/drawing/2014/main" id="{A9A47595-751F-7DC5-97C6-D12F4B469B65}"/>
              </a:ext>
            </a:extLst>
          </p:cNvPr>
          <p:cNvSpPr txBox="1">
            <a:spLocks/>
          </p:cNvSpPr>
          <p:nvPr/>
        </p:nvSpPr>
        <p:spPr>
          <a:xfrm>
            <a:off x="411577" y="585020"/>
            <a:ext cx="7828071" cy="820993"/>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CH" sz="4000" dirty="0"/>
              <a:t>Bemühungen SOK -&gt; Schliessen «Erste Meile»</a:t>
            </a:r>
            <a:endParaRPr lang="de-DE" sz="4000" dirty="0"/>
          </a:p>
        </p:txBody>
      </p:sp>
      <p:sp>
        <p:nvSpPr>
          <p:cNvPr id="2" name="Datumsplatzhalter 1">
            <a:extLst>
              <a:ext uri="{FF2B5EF4-FFF2-40B4-BE49-F238E27FC236}">
                <a16:creationId xmlns:a16="http://schemas.microsoft.com/office/drawing/2014/main" id="{72AE7A6F-123A-7FAE-89D4-AD568DF6E154}"/>
              </a:ext>
            </a:extLst>
          </p:cNvPr>
          <p:cNvSpPr>
            <a:spLocks noGrp="1"/>
          </p:cNvSpPr>
          <p:nvPr>
            <p:ph type="dt" sz="half" idx="10"/>
          </p:nvPr>
        </p:nvSpPr>
        <p:spPr/>
        <p:txBody>
          <a:bodyPr/>
          <a:lstStyle/>
          <a:p>
            <a:r>
              <a:rPr lang="de-DE"/>
              <a:t>05.11.2024</a:t>
            </a:r>
          </a:p>
        </p:txBody>
      </p:sp>
      <p:sp>
        <p:nvSpPr>
          <p:cNvPr id="3" name="Fußzeilenplatzhalter 2">
            <a:extLst>
              <a:ext uri="{FF2B5EF4-FFF2-40B4-BE49-F238E27FC236}">
                <a16:creationId xmlns:a16="http://schemas.microsoft.com/office/drawing/2014/main" id="{8BF8EB03-C6DC-E0C4-D021-41E0A9185F03}"/>
              </a:ext>
            </a:extLst>
          </p:cNvPr>
          <p:cNvSpPr>
            <a:spLocks noGrp="1"/>
          </p:cNvSpPr>
          <p:nvPr>
            <p:ph type="ftr" sz="quarter" idx="11"/>
          </p:nvPr>
        </p:nvSpPr>
        <p:spPr/>
        <p:txBody>
          <a:bodyPr/>
          <a:lstStyle/>
          <a:p>
            <a:r>
              <a:rPr lang="de-DE"/>
              <a:t>Sozialkommission Thunstetten</a:t>
            </a:r>
          </a:p>
        </p:txBody>
      </p:sp>
      <p:sp>
        <p:nvSpPr>
          <p:cNvPr id="4" name="Foliennummernplatzhalter 3">
            <a:extLst>
              <a:ext uri="{FF2B5EF4-FFF2-40B4-BE49-F238E27FC236}">
                <a16:creationId xmlns:a16="http://schemas.microsoft.com/office/drawing/2014/main" id="{E2CA3329-0C93-3C1A-7B7B-F8E4A44AD9B2}"/>
              </a:ext>
            </a:extLst>
          </p:cNvPr>
          <p:cNvSpPr>
            <a:spLocks noGrp="1"/>
          </p:cNvSpPr>
          <p:nvPr>
            <p:ph type="sldNum" sz="quarter" idx="12"/>
          </p:nvPr>
        </p:nvSpPr>
        <p:spPr/>
        <p:txBody>
          <a:bodyPr/>
          <a:lstStyle/>
          <a:p>
            <a:fld id="{FE8276A3-3FA0-4D57-8501-6AF911820F83}" type="slidenum">
              <a:rPr lang="de-DE" smtClean="0"/>
              <a:t>6</a:t>
            </a:fld>
            <a:endParaRPr lang="de-DE"/>
          </a:p>
        </p:txBody>
      </p:sp>
      <p:sp>
        <p:nvSpPr>
          <p:cNvPr id="7" name="Bogen 6">
            <a:extLst>
              <a:ext uri="{FF2B5EF4-FFF2-40B4-BE49-F238E27FC236}">
                <a16:creationId xmlns:a16="http://schemas.microsoft.com/office/drawing/2014/main" id="{69537FD1-2182-0B24-6874-DCAFC63D81A6}"/>
              </a:ext>
            </a:extLst>
          </p:cNvPr>
          <p:cNvSpPr/>
          <p:nvPr/>
        </p:nvSpPr>
        <p:spPr>
          <a:xfrm>
            <a:off x="1942203" y="2690449"/>
            <a:ext cx="2376264" cy="3168352"/>
          </a:xfrm>
          <a:prstGeom prst="arc">
            <a:avLst>
              <a:gd name="adj1" fmla="val 16671743"/>
              <a:gd name="adj2" fmla="val 2650531"/>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de-CH"/>
          </a:p>
        </p:txBody>
      </p:sp>
      <p:sp>
        <p:nvSpPr>
          <p:cNvPr id="8" name="Textfeld 7">
            <a:extLst>
              <a:ext uri="{FF2B5EF4-FFF2-40B4-BE49-F238E27FC236}">
                <a16:creationId xmlns:a16="http://schemas.microsoft.com/office/drawing/2014/main" id="{AF3DF5FB-56D1-080C-3244-718603172F65}"/>
              </a:ext>
            </a:extLst>
          </p:cNvPr>
          <p:cNvSpPr txBox="1"/>
          <p:nvPr/>
        </p:nvSpPr>
        <p:spPr>
          <a:xfrm>
            <a:off x="6694731" y="1367282"/>
            <a:ext cx="2160240" cy="2585323"/>
          </a:xfrm>
          <a:prstGeom prst="rect">
            <a:avLst/>
          </a:prstGeom>
          <a:noFill/>
        </p:spPr>
        <p:txBody>
          <a:bodyPr wrap="square" rtlCol="0">
            <a:spAutoFit/>
          </a:bodyPr>
          <a:lstStyle/>
          <a:p>
            <a:r>
              <a:rPr lang="de-CH" b="1" dirty="0"/>
              <a:t>Institutionen</a:t>
            </a:r>
          </a:p>
          <a:p>
            <a:r>
              <a:rPr lang="de-CH" b="1" dirty="0"/>
              <a:t>Organisationen</a:t>
            </a:r>
          </a:p>
          <a:p>
            <a:r>
              <a:rPr lang="de-CH" b="1" dirty="0"/>
              <a:t>Vereine</a:t>
            </a:r>
          </a:p>
          <a:p>
            <a:endParaRPr lang="de-CH" dirty="0"/>
          </a:p>
          <a:p>
            <a:pPr marL="285750" indent="-285750">
              <a:buFont typeface="Wingdings" panose="05000000000000000000" pitchFamily="2" charset="2"/>
              <a:buChar char="è"/>
            </a:pPr>
            <a:r>
              <a:rPr lang="de-CH" dirty="0">
                <a:sym typeface="Wingdings" panose="05000000000000000000" pitchFamily="2" charset="2"/>
              </a:rPr>
              <a:t>Angebote</a:t>
            </a:r>
          </a:p>
          <a:p>
            <a:pPr marL="285750" indent="-285750">
              <a:buFont typeface="Wingdings" panose="05000000000000000000" pitchFamily="2" charset="2"/>
              <a:buChar char="è"/>
            </a:pPr>
            <a:endParaRPr lang="de-CH" dirty="0">
              <a:sym typeface="Wingdings" panose="05000000000000000000" pitchFamily="2" charset="2"/>
            </a:endParaRPr>
          </a:p>
          <a:p>
            <a:pPr marL="285750" indent="-285750">
              <a:buFont typeface="Wingdings" panose="05000000000000000000" pitchFamily="2" charset="2"/>
              <a:buChar char="è"/>
            </a:pPr>
            <a:r>
              <a:rPr lang="de-CH" dirty="0">
                <a:sym typeface="Wingdings" panose="05000000000000000000" pitchFamily="2" charset="2"/>
              </a:rPr>
              <a:t>Hindernisse</a:t>
            </a:r>
          </a:p>
          <a:p>
            <a:pPr marL="742950" lvl="1" indent="-285750">
              <a:buFont typeface="Wingdings" panose="05000000000000000000" pitchFamily="2" charset="2"/>
              <a:buChar char="è"/>
            </a:pPr>
            <a:r>
              <a:rPr lang="de-CH" dirty="0">
                <a:sym typeface="Wingdings" panose="05000000000000000000" pitchFamily="2" charset="2"/>
              </a:rPr>
              <a:t>Zugang Bedürftige </a:t>
            </a:r>
            <a:endParaRPr lang="de-CH" dirty="0"/>
          </a:p>
        </p:txBody>
      </p:sp>
      <p:sp>
        <p:nvSpPr>
          <p:cNvPr id="9" name="Textfeld 8">
            <a:extLst>
              <a:ext uri="{FF2B5EF4-FFF2-40B4-BE49-F238E27FC236}">
                <a16:creationId xmlns:a16="http://schemas.microsoft.com/office/drawing/2014/main" id="{D964142F-E082-20C0-BE9E-906412CFF928}"/>
              </a:ext>
            </a:extLst>
          </p:cNvPr>
          <p:cNvSpPr txBox="1"/>
          <p:nvPr/>
        </p:nvSpPr>
        <p:spPr>
          <a:xfrm>
            <a:off x="1552417" y="2939969"/>
            <a:ext cx="2160240" cy="2862322"/>
          </a:xfrm>
          <a:prstGeom prst="rect">
            <a:avLst/>
          </a:prstGeom>
          <a:noFill/>
        </p:spPr>
        <p:txBody>
          <a:bodyPr wrap="square" rtlCol="0">
            <a:spAutoFit/>
          </a:bodyPr>
          <a:lstStyle/>
          <a:p>
            <a:r>
              <a:rPr lang="de-CH" b="1" dirty="0"/>
              <a:t>Bedürftige Personen</a:t>
            </a:r>
          </a:p>
          <a:p>
            <a:r>
              <a:rPr lang="de-CH" b="1" dirty="0"/>
              <a:t>Angehörige</a:t>
            </a:r>
          </a:p>
          <a:p>
            <a:endParaRPr lang="de-CH" dirty="0"/>
          </a:p>
          <a:p>
            <a:pPr marL="285750" indent="-285750">
              <a:buFont typeface="Wingdings" panose="05000000000000000000" pitchFamily="2" charset="2"/>
              <a:buChar char="è"/>
            </a:pPr>
            <a:r>
              <a:rPr lang="de-CH" dirty="0">
                <a:sym typeface="Wingdings" panose="05000000000000000000" pitchFamily="2" charset="2"/>
              </a:rPr>
              <a:t>Bedarf</a:t>
            </a:r>
          </a:p>
          <a:p>
            <a:pPr marL="285750" indent="-285750">
              <a:buFont typeface="Wingdings" panose="05000000000000000000" pitchFamily="2" charset="2"/>
              <a:buChar char="è"/>
            </a:pPr>
            <a:endParaRPr lang="de-CH" dirty="0">
              <a:sym typeface="Wingdings" panose="05000000000000000000" pitchFamily="2" charset="2"/>
            </a:endParaRPr>
          </a:p>
          <a:p>
            <a:pPr marL="285750" indent="-285750">
              <a:buFont typeface="Wingdings" panose="05000000000000000000" pitchFamily="2" charset="2"/>
              <a:buChar char="è"/>
            </a:pPr>
            <a:r>
              <a:rPr lang="de-CH" dirty="0">
                <a:sym typeface="Wingdings" panose="05000000000000000000" pitchFamily="2" charset="2"/>
              </a:rPr>
              <a:t>Hindernisse</a:t>
            </a:r>
          </a:p>
          <a:p>
            <a:pPr marL="742950" lvl="1" indent="-285750">
              <a:buFont typeface="Wingdings" panose="05000000000000000000" pitchFamily="2" charset="2"/>
              <a:buChar char="è"/>
            </a:pPr>
            <a:r>
              <a:rPr lang="de-CH" dirty="0">
                <a:sym typeface="Wingdings" panose="05000000000000000000" pitchFamily="2" charset="2"/>
              </a:rPr>
              <a:t>Unbekannte Angebote</a:t>
            </a:r>
          </a:p>
          <a:p>
            <a:pPr marL="742950" lvl="1" indent="-285750">
              <a:buFont typeface="Wingdings" panose="05000000000000000000" pitchFamily="2" charset="2"/>
              <a:buChar char="è"/>
            </a:pPr>
            <a:r>
              <a:rPr lang="de-CH" dirty="0">
                <a:sym typeface="Wingdings" panose="05000000000000000000" pitchFamily="2" charset="2"/>
              </a:rPr>
              <a:t>Scham</a:t>
            </a:r>
            <a:endParaRPr lang="de-CH" dirty="0"/>
          </a:p>
        </p:txBody>
      </p:sp>
      <p:sp>
        <p:nvSpPr>
          <p:cNvPr id="10" name="Textfeld 9">
            <a:extLst>
              <a:ext uri="{FF2B5EF4-FFF2-40B4-BE49-F238E27FC236}">
                <a16:creationId xmlns:a16="http://schemas.microsoft.com/office/drawing/2014/main" id="{4E46FE82-2B52-5759-2184-C75B4D7EC663}"/>
              </a:ext>
            </a:extLst>
          </p:cNvPr>
          <p:cNvSpPr txBox="1"/>
          <p:nvPr/>
        </p:nvSpPr>
        <p:spPr>
          <a:xfrm>
            <a:off x="6834017" y="4292063"/>
            <a:ext cx="3702353" cy="2585323"/>
          </a:xfrm>
          <a:prstGeom prst="rect">
            <a:avLst/>
          </a:prstGeom>
          <a:noFill/>
        </p:spPr>
        <p:txBody>
          <a:bodyPr wrap="square" rtlCol="0">
            <a:spAutoFit/>
          </a:bodyPr>
          <a:lstStyle/>
          <a:p>
            <a:r>
              <a:rPr lang="de-CH" dirty="0"/>
              <a:t>Kontaktmöglichkeiten</a:t>
            </a:r>
          </a:p>
          <a:p>
            <a:pPr marL="285750" indent="-285750">
              <a:buFont typeface="Arial" panose="020B0604020202020204" pitchFamily="34" charset="0"/>
              <a:buChar char="•"/>
            </a:pPr>
            <a:r>
              <a:rPr lang="de-CH" sz="1400" dirty="0"/>
              <a:t>Internet -&gt;</a:t>
            </a:r>
          </a:p>
          <a:p>
            <a:pPr marL="285750" indent="-285750">
              <a:buFont typeface="Arial" panose="020B0604020202020204" pitchFamily="34" charset="0"/>
              <a:buChar char="•"/>
            </a:pPr>
            <a:r>
              <a:rPr lang="de-CH" sz="1400" dirty="0"/>
              <a:t>Telefon -&gt;</a:t>
            </a:r>
          </a:p>
          <a:p>
            <a:pPr marL="285750" indent="-285750">
              <a:buFont typeface="Arial" panose="020B0604020202020204" pitchFamily="34" charset="0"/>
              <a:buChar char="•"/>
            </a:pPr>
            <a:r>
              <a:rPr lang="de-CH" sz="1400" dirty="0"/>
              <a:t>Anlaufstelle &lt;-&gt;</a:t>
            </a:r>
          </a:p>
          <a:p>
            <a:pPr marL="285750" indent="-285750">
              <a:buFont typeface="Arial" panose="020B0604020202020204" pitchFamily="34" charset="0"/>
              <a:buChar char="•"/>
            </a:pPr>
            <a:r>
              <a:rPr lang="de-CH" sz="1400" dirty="0"/>
              <a:t>Flyer / Brügg &lt;-</a:t>
            </a:r>
          </a:p>
          <a:p>
            <a:pPr marL="285750" indent="-285750">
              <a:buFont typeface="Arial" panose="020B0604020202020204" pitchFamily="34" charset="0"/>
              <a:buChar char="•"/>
            </a:pPr>
            <a:r>
              <a:rPr lang="de-CH" sz="1400" dirty="0"/>
              <a:t>Plakate &lt;-</a:t>
            </a:r>
          </a:p>
          <a:p>
            <a:pPr marL="285750" indent="-285750">
              <a:buFont typeface="Arial" panose="020B0604020202020204" pitchFamily="34" charset="0"/>
              <a:buChar char="•"/>
            </a:pPr>
            <a:r>
              <a:rPr lang="de-CH" sz="1400" dirty="0"/>
              <a:t>Veranstaltungen &lt;-&gt;</a:t>
            </a:r>
          </a:p>
          <a:p>
            <a:pPr marL="285750" indent="-285750">
              <a:buFont typeface="Arial" panose="020B0604020202020204" pitchFamily="34" charset="0"/>
              <a:buChar char="•"/>
            </a:pPr>
            <a:r>
              <a:rPr lang="de-CH" sz="1400" dirty="0"/>
              <a:t>Besuch &lt;-</a:t>
            </a:r>
          </a:p>
          <a:p>
            <a:pPr marL="285750" indent="-285750">
              <a:buFont typeface="Arial" panose="020B0604020202020204" pitchFamily="34" charset="0"/>
              <a:buChar char="•"/>
            </a:pPr>
            <a:r>
              <a:rPr lang="de-CH" sz="1400" dirty="0"/>
              <a:t>Arzt, Coiffeur, Gemeindeverwaltung &lt;-&gt;</a:t>
            </a:r>
          </a:p>
          <a:p>
            <a:pPr marL="285750" indent="-285750">
              <a:buFont typeface="Arial" panose="020B0604020202020204" pitchFamily="34" charset="0"/>
              <a:buChar char="•"/>
            </a:pPr>
            <a:endParaRPr lang="de-CH" sz="1400" dirty="0"/>
          </a:p>
          <a:p>
            <a:endParaRPr lang="de-CH" dirty="0"/>
          </a:p>
        </p:txBody>
      </p:sp>
      <p:pic>
        <p:nvPicPr>
          <p:cNvPr id="11" name="Grafik 10">
            <a:extLst>
              <a:ext uri="{FF2B5EF4-FFF2-40B4-BE49-F238E27FC236}">
                <a16:creationId xmlns:a16="http://schemas.microsoft.com/office/drawing/2014/main" id="{366B804E-0344-2F82-CFCF-76231E94C4CB}"/>
              </a:ext>
            </a:extLst>
          </p:cNvPr>
          <p:cNvPicPr>
            <a:picLocks noChangeAspect="1"/>
          </p:cNvPicPr>
          <p:nvPr/>
        </p:nvPicPr>
        <p:blipFill>
          <a:blip r:embed="rId4"/>
          <a:stretch>
            <a:fillRect/>
          </a:stretch>
        </p:blipFill>
        <p:spPr>
          <a:xfrm rot="20332064">
            <a:off x="4317453" y="3035701"/>
            <a:ext cx="1754200" cy="526298"/>
          </a:xfrm>
          <a:prstGeom prst="rect">
            <a:avLst/>
          </a:prstGeom>
        </p:spPr>
      </p:pic>
      <p:sp>
        <p:nvSpPr>
          <p:cNvPr id="12" name="Textfeld 11">
            <a:extLst>
              <a:ext uri="{FF2B5EF4-FFF2-40B4-BE49-F238E27FC236}">
                <a16:creationId xmlns:a16="http://schemas.microsoft.com/office/drawing/2014/main" id="{74E5379F-AFDD-877B-59D5-A04949E25855}"/>
              </a:ext>
            </a:extLst>
          </p:cNvPr>
          <p:cNvSpPr txBox="1"/>
          <p:nvPr/>
        </p:nvSpPr>
        <p:spPr>
          <a:xfrm rot="20317677">
            <a:off x="4601203" y="3123736"/>
            <a:ext cx="1186702" cy="369332"/>
          </a:xfrm>
          <a:prstGeom prst="rect">
            <a:avLst/>
          </a:prstGeom>
          <a:noFill/>
        </p:spPr>
        <p:txBody>
          <a:bodyPr wrap="square" rtlCol="0">
            <a:spAutoFit/>
          </a:bodyPr>
          <a:lstStyle/>
          <a:p>
            <a:pPr algn="ctr"/>
            <a:r>
              <a:rPr lang="de-CH" dirty="0"/>
              <a:t>1. Meile</a:t>
            </a:r>
          </a:p>
        </p:txBody>
      </p:sp>
      <p:pic>
        <p:nvPicPr>
          <p:cNvPr id="13" name="Grafik 12" descr="Ein Bild, das Text, Computer, Computermonitor, Ausgabegerät enthält.&#10;&#10;Automatisch generierte Beschreibung">
            <a:extLst>
              <a:ext uri="{FF2B5EF4-FFF2-40B4-BE49-F238E27FC236}">
                <a16:creationId xmlns:a16="http://schemas.microsoft.com/office/drawing/2014/main" id="{E182B937-91B5-23BC-A298-21228B3FC35C}"/>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258344" y="2172450"/>
            <a:ext cx="1036078" cy="888437"/>
          </a:xfrm>
          <a:prstGeom prst="rect">
            <a:avLst/>
          </a:prstGeom>
        </p:spPr>
      </p:pic>
      <p:pic>
        <p:nvPicPr>
          <p:cNvPr id="14" name="Grafik 13" descr="Ein Bild, das Gerät, Handy, tragbares Kommunikationsgerät, mobiles Gerät enthält.&#10;&#10;Automatisch generierte Beschreibung">
            <a:extLst>
              <a:ext uri="{FF2B5EF4-FFF2-40B4-BE49-F238E27FC236}">
                <a16:creationId xmlns:a16="http://schemas.microsoft.com/office/drawing/2014/main" id="{9DFB0849-A849-CE12-9ED1-12A4827064B6}"/>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165567" y="3784077"/>
            <a:ext cx="772876" cy="788202"/>
          </a:xfrm>
          <a:prstGeom prst="rect">
            <a:avLst/>
          </a:prstGeom>
        </p:spPr>
      </p:pic>
      <p:pic>
        <p:nvPicPr>
          <p:cNvPr id="15" name="Grafik 14">
            <a:extLst>
              <a:ext uri="{FF2B5EF4-FFF2-40B4-BE49-F238E27FC236}">
                <a16:creationId xmlns:a16="http://schemas.microsoft.com/office/drawing/2014/main" id="{257FCC46-2246-EB89-9850-39486251CCD8}"/>
              </a:ext>
            </a:extLst>
          </p:cNvPr>
          <p:cNvPicPr>
            <a:picLocks noChangeAspect="1"/>
          </p:cNvPicPr>
          <p:nvPr/>
        </p:nvPicPr>
        <p:blipFill>
          <a:blip r:embed="rId9"/>
          <a:stretch>
            <a:fillRect/>
          </a:stretch>
        </p:blipFill>
        <p:spPr>
          <a:xfrm>
            <a:off x="6041375" y="3610391"/>
            <a:ext cx="786553" cy="1135575"/>
          </a:xfrm>
          <a:prstGeom prst="rect">
            <a:avLst/>
          </a:prstGeom>
        </p:spPr>
      </p:pic>
      <p:cxnSp>
        <p:nvCxnSpPr>
          <p:cNvPr id="16" name="Gerade Verbindung mit Pfeil 15">
            <a:extLst>
              <a:ext uri="{FF2B5EF4-FFF2-40B4-BE49-F238E27FC236}">
                <a16:creationId xmlns:a16="http://schemas.microsoft.com/office/drawing/2014/main" id="{63DA7348-469B-FDFA-E0B9-531704D10F9A}"/>
              </a:ext>
            </a:extLst>
          </p:cNvPr>
          <p:cNvCxnSpPr>
            <a:cxnSpLocks/>
          </p:cNvCxnSpPr>
          <p:nvPr/>
        </p:nvCxnSpPr>
        <p:spPr>
          <a:xfrm flipV="1">
            <a:off x="4888900" y="3051822"/>
            <a:ext cx="1701153" cy="86665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7" name="Gerade Verbindung mit Pfeil 16">
            <a:extLst>
              <a:ext uri="{FF2B5EF4-FFF2-40B4-BE49-F238E27FC236}">
                <a16:creationId xmlns:a16="http://schemas.microsoft.com/office/drawing/2014/main" id="{1D19AF75-258A-6EE9-D1A3-2E6DE6096C0C}"/>
              </a:ext>
            </a:extLst>
          </p:cNvPr>
          <p:cNvCxnSpPr>
            <a:cxnSpLocks/>
          </p:cNvCxnSpPr>
          <p:nvPr/>
        </p:nvCxnSpPr>
        <p:spPr>
          <a:xfrm flipH="1">
            <a:off x="3949329" y="4551050"/>
            <a:ext cx="2151197" cy="28239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18" name="Grafik 17" descr="Ein Bild, das Kleidung, Menschliches Gesicht, Mann, Person enthält.&#10;&#10;Automatisch generierte Beschreibung">
            <a:extLst>
              <a:ext uri="{FF2B5EF4-FFF2-40B4-BE49-F238E27FC236}">
                <a16:creationId xmlns:a16="http://schemas.microsoft.com/office/drawing/2014/main" id="{ECFE1C49-FB85-4293-9DB4-3A4DA1A14129}"/>
              </a:ext>
            </a:extLst>
          </p:cNvPr>
          <p:cNvPicPr>
            <a:picLocks noChangeAspect="1"/>
          </p:cNvPicPr>
          <p:nvPr/>
        </p:nvPicPr>
        <p:blipFill>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5388049" y="1941511"/>
            <a:ext cx="1285393" cy="856929"/>
          </a:xfrm>
          <a:prstGeom prst="rect">
            <a:avLst/>
          </a:prstGeom>
        </p:spPr>
      </p:pic>
      <p:cxnSp>
        <p:nvCxnSpPr>
          <p:cNvPr id="19" name="Gerade Verbindung mit Pfeil 18">
            <a:extLst>
              <a:ext uri="{FF2B5EF4-FFF2-40B4-BE49-F238E27FC236}">
                <a16:creationId xmlns:a16="http://schemas.microsoft.com/office/drawing/2014/main" id="{888F0BBD-D37B-3AEF-F6ED-3780934DDF94}"/>
              </a:ext>
            </a:extLst>
          </p:cNvPr>
          <p:cNvCxnSpPr>
            <a:cxnSpLocks/>
            <a:stCxn id="13" idx="3"/>
          </p:cNvCxnSpPr>
          <p:nvPr/>
        </p:nvCxnSpPr>
        <p:spPr>
          <a:xfrm flipV="1">
            <a:off x="4294423" y="1681682"/>
            <a:ext cx="1968261" cy="93498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9">
            <a:extLst>
              <a:ext uri="{FF2B5EF4-FFF2-40B4-BE49-F238E27FC236}">
                <a16:creationId xmlns:a16="http://schemas.microsoft.com/office/drawing/2014/main" id="{9C619E66-DA03-D868-6C9F-BCC9301BD3D9}"/>
              </a:ext>
            </a:extLst>
          </p:cNvPr>
          <p:cNvCxnSpPr>
            <a:cxnSpLocks/>
          </p:cNvCxnSpPr>
          <p:nvPr/>
        </p:nvCxnSpPr>
        <p:spPr>
          <a:xfrm flipH="1">
            <a:off x="3789682" y="2613839"/>
            <a:ext cx="1820408" cy="76980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661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027AF3-1FDA-E3CA-27EB-2C54BAFDEE6C}"/>
            </a:ext>
          </a:extLst>
        </p:cNvPr>
        <p:cNvGrpSpPr/>
        <p:nvPr/>
      </p:nvGrpSpPr>
      <p:grpSpPr>
        <a:xfrm>
          <a:off x="0" y="0"/>
          <a:ext cx="0" cy="0"/>
          <a:chOff x="0" y="0"/>
          <a:chExt cx="0" cy="0"/>
        </a:xfrm>
      </p:grpSpPr>
      <p:pic>
        <p:nvPicPr>
          <p:cNvPr id="5" name="Inhaltsplatzhalter 4" descr="Ein Bild, das Text, Logo, Symbol, Schrift enthält.&#10;&#10;Automatisch generierte Beschreibung">
            <a:extLst>
              <a:ext uri="{FF2B5EF4-FFF2-40B4-BE49-F238E27FC236}">
                <a16:creationId xmlns:a16="http://schemas.microsoft.com/office/drawing/2014/main" id="{0D82CDF6-7BD7-5F74-42EE-1EF38A2AD69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71931" y="394601"/>
            <a:ext cx="2988129" cy="854529"/>
          </a:xfrm>
          <a:prstGeom prst="rect">
            <a:avLst/>
          </a:prstGeom>
        </p:spPr>
      </p:pic>
      <p:sp>
        <p:nvSpPr>
          <p:cNvPr id="6" name="Titel 1">
            <a:extLst>
              <a:ext uri="{FF2B5EF4-FFF2-40B4-BE49-F238E27FC236}">
                <a16:creationId xmlns:a16="http://schemas.microsoft.com/office/drawing/2014/main" id="{0F1B3452-949C-113F-0918-44E80830D18D}"/>
              </a:ext>
            </a:extLst>
          </p:cNvPr>
          <p:cNvSpPr txBox="1">
            <a:spLocks/>
          </p:cNvSpPr>
          <p:nvPr/>
        </p:nvSpPr>
        <p:spPr>
          <a:xfrm>
            <a:off x="411577" y="585020"/>
            <a:ext cx="7090659" cy="820993"/>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CH" sz="4000" dirty="0"/>
              <a:t>Ausgangslage - Pflegende Angehörige</a:t>
            </a:r>
            <a:endParaRPr lang="de-DE" sz="4000" dirty="0"/>
          </a:p>
        </p:txBody>
      </p:sp>
      <p:sp>
        <p:nvSpPr>
          <p:cNvPr id="25" name="Textfeld 24">
            <a:extLst>
              <a:ext uri="{FF2B5EF4-FFF2-40B4-BE49-F238E27FC236}">
                <a16:creationId xmlns:a16="http://schemas.microsoft.com/office/drawing/2014/main" id="{FFCE4AD4-B61B-94C7-9D2D-4F4E86AE0244}"/>
              </a:ext>
            </a:extLst>
          </p:cNvPr>
          <p:cNvSpPr txBox="1"/>
          <p:nvPr/>
        </p:nvSpPr>
        <p:spPr>
          <a:xfrm>
            <a:off x="411577" y="1811797"/>
            <a:ext cx="10510889" cy="3893374"/>
          </a:xfrm>
          <a:prstGeom prst="rect">
            <a:avLst/>
          </a:prstGeom>
          <a:noFill/>
        </p:spPr>
        <p:txBody>
          <a:bodyPr wrap="square" rtlCol="0">
            <a:spAutoFit/>
          </a:bodyPr>
          <a:lstStyle/>
          <a:p>
            <a:endParaRPr lang="de-CH" sz="2400" dirty="0"/>
          </a:p>
          <a:p>
            <a:pPr marL="457200" indent="-457200">
              <a:spcBef>
                <a:spcPts val="600"/>
              </a:spcBef>
              <a:spcAft>
                <a:spcPts val="600"/>
              </a:spcAft>
              <a:buFontTx/>
              <a:buChar char="-"/>
            </a:pPr>
            <a:r>
              <a:rPr lang="de-CH" sz="2400" dirty="0"/>
              <a:t>Leute möchten möglichst lange zuhause bleiben</a:t>
            </a:r>
          </a:p>
          <a:p>
            <a:pPr marL="457200" indent="-457200">
              <a:spcBef>
                <a:spcPts val="600"/>
              </a:spcBef>
              <a:spcAft>
                <a:spcPts val="600"/>
              </a:spcAft>
              <a:buFontTx/>
              <a:buChar char="-"/>
            </a:pPr>
            <a:r>
              <a:rPr lang="de-CH" sz="2400" dirty="0"/>
              <a:t>Plötzlicher Schicksalsschlag, Unfall oder die Beschwerden des Alltages bedingen Pflegebedarf</a:t>
            </a:r>
          </a:p>
          <a:p>
            <a:pPr marL="457200" indent="-457200">
              <a:spcBef>
                <a:spcPts val="600"/>
              </a:spcBef>
              <a:spcAft>
                <a:spcPts val="600"/>
              </a:spcAft>
              <a:buFontTx/>
              <a:buChar char="-"/>
            </a:pPr>
            <a:r>
              <a:rPr lang="de-CH" sz="2400" dirty="0"/>
              <a:t>Hilfslosigkeit entsteht</a:t>
            </a:r>
          </a:p>
          <a:p>
            <a:pPr marL="914400" lvl="1" indent="-457200">
              <a:spcBef>
                <a:spcPts val="600"/>
              </a:spcBef>
              <a:spcAft>
                <a:spcPts val="600"/>
              </a:spcAft>
              <a:buFontTx/>
              <a:buChar char="-"/>
            </a:pPr>
            <a:r>
              <a:rPr lang="de-CH" sz="2400" dirty="0"/>
              <a:t>Was für ein Pflegeangebot besteht?</a:t>
            </a:r>
          </a:p>
          <a:p>
            <a:pPr marL="914400" lvl="1" indent="-457200">
              <a:spcBef>
                <a:spcPts val="600"/>
              </a:spcBef>
              <a:spcAft>
                <a:spcPts val="600"/>
              </a:spcAft>
              <a:buFontTx/>
              <a:buChar char="-"/>
            </a:pPr>
            <a:r>
              <a:rPr lang="de-CH" sz="2400" dirty="0"/>
              <a:t>Wo finde ich Unterstützung und Hilfe in der Pflege- und Betreuung? </a:t>
            </a:r>
          </a:p>
          <a:p>
            <a:pPr marL="457200" indent="-457200">
              <a:spcBef>
                <a:spcPts val="600"/>
              </a:spcBef>
              <a:spcAft>
                <a:spcPts val="600"/>
              </a:spcAft>
              <a:buFontTx/>
              <a:buChar char="-"/>
            </a:pPr>
            <a:r>
              <a:rPr lang="de-CH" sz="2400" dirty="0"/>
              <a:t>Angebote gelten nicht nur für Angehörige, auch für Bekannte (Nachbarn)</a:t>
            </a:r>
          </a:p>
        </p:txBody>
      </p:sp>
      <p:sp>
        <p:nvSpPr>
          <p:cNvPr id="2" name="Datumsplatzhalter 1">
            <a:extLst>
              <a:ext uri="{FF2B5EF4-FFF2-40B4-BE49-F238E27FC236}">
                <a16:creationId xmlns:a16="http://schemas.microsoft.com/office/drawing/2014/main" id="{1E82763C-0E54-4F67-BA4A-70DF0BD1D6F0}"/>
              </a:ext>
            </a:extLst>
          </p:cNvPr>
          <p:cNvSpPr>
            <a:spLocks noGrp="1"/>
          </p:cNvSpPr>
          <p:nvPr>
            <p:ph type="dt" sz="half" idx="10"/>
          </p:nvPr>
        </p:nvSpPr>
        <p:spPr/>
        <p:txBody>
          <a:bodyPr/>
          <a:lstStyle/>
          <a:p>
            <a:r>
              <a:rPr lang="de-DE"/>
              <a:t>05.11.2024</a:t>
            </a:r>
          </a:p>
        </p:txBody>
      </p:sp>
      <p:sp>
        <p:nvSpPr>
          <p:cNvPr id="3" name="Fußzeilenplatzhalter 2">
            <a:extLst>
              <a:ext uri="{FF2B5EF4-FFF2-40B4-BE49-F238E27FC236}">
                <a16:creationId xmlns:a16="http://schemas.microsoft.com/office/drawing/2014/main" id="{33095012-0368-0E1F-12B9-B22B005FD6CD}"/>
              </a:ext>
            </a:extLst>
          </p:cNvPr>
          <p:cNvSpPr>
            <a:spLocks noGrp="1"/>
          </p:cNvSpPr>
          <p:nvPr>
            <p:ph type="ftr" sz="quarter" idx="11"/>
          </p:nvPr>
        </p:nvSpPr>
        <p:spPr/>
        <p:txBody>
          <a:bodyPr/>
          <a:lstStyle/>
          <a:p>
            <a:r>
              <a:rPr lang="de-DE"/>
              <a:t>Sozialkommission Thunstetten</a:t>
            </a:r>
          </a:p>
        </p:txBody>
      </p:sp>
      <p:sp>
        <p:nvSpPr>
          <p:cNvPr id="4" name="Foliennummernplatzhalter 3">
            <a:extLst>
              <a:ext uri="{FF2B5EF4-FFF2-40B4-BE49-F238E27FC236}">
                <a16:creationId xmlns:a16="http://schemas.microsoft.com/office/drawing/2014/main" id="{37718677-AF71-A61B-3C81-760D35F1DDF0}"/>
              </a:ext>
            </a:extLst>
          </p:cNvPr>
          <p:cNvSpPr>
            <a:spLocks noGrp="1"/>
          </p:cNvSpPr>
          <p:nvPr>
            <p:ph type="sldNum" sz="quarter" idx="12"/>
          </p:nvPr>
        </p:nvSpPr>
        <p:spPr/>
        <p:txBody>
          <a:bodyPr/>
          <a:lstStyle/>
          <a:p>
            <a:fld id="{FE8276A3-3FA0-4D57-8501-6AF911820F83}" type="slidenum">
              <a:rPr lang="de-DE" smtClean="0"/>
              <a:t>7</a:t>
            </a:fld>
            <a:endParaRPr lang="de-DE"/>
          </a:p>
        </p:txBody>
      </p:sp>
    </p:spTree>
    <p:extLst>
      <p:ext uri="{BB962C8B-B14F-4D97-AF65-F5344CB8AC3E}">
        <p14:creationId xmlns:p14="http://schemas.microsoft.com/office/powerpoint/2010/main" val="6955851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platzhalter 11">
            <a:extLst>
              <a:ext uri="{FF2B5EF4-FFF2-40B4-BE49-F238E27FC236}">
                <a16:creationId xmlns:a16="http://schemas.microsoft.com/office/drawing/2014/main" id="{BD7C6B13-7B36-CDB9-BB2E-A7F3DF0BDC8F}"/>
              </a:ext>
            </a:extLst>
          </p:cNvPr>
          <p:cNvSpPr>
            <a:spLocks noGrp="1"/>
          </p:cNvSpPr>
          <p:nvPr>
            <p:ph type="body" idx="1"/>
          </p:nvPr>
        </p:nvSpPr>
        <p:spPr/>
        <p:txBody>
          <a:bodyPr/>
          <a:lstStyle/>
          <a:p>
            <a:endParaRPr lang="de-DE"/>
          </a:p>
        </p:txBody>
      </p:sp>
      <p:sp>
        <p:nvSpPr>
          <p:cNvPr id="3" name="Datumsplatzhalter 2">
            <a:extLst>
              <a:ext uri="{FF2B5EF4-FFF2-40B4-BE49-F238E27FC236}">
                <a16:creationId xmlns:a16="http://schemas.microsoft.com/office/drawing/2014/main" id="{E72A2518-A054-D82B-2EB8-60CD4A9B1DB8}"/>
              </a:ext>
            </a:extLst>
          </p:cNvPr>
          <p:cNvSpPr>
            <a:spLocks noGrp="1"/>
          </p:cNvSpPr>
          <p:nvPr>
            <p:ph type="dt" sz="half" idx="10"/>
          </p:nvPr>
        </p:nvSpPr>
        <p:spPr/>
        <p:txBody>
          <a:bodyPr/>
          <a:lstStyle/>
          <a:p>
            <a:r>
              <a:rPr lang="de-DE"/>
              <a:t>05.11.2024</a:t>
            </a:r>
          </a:p>
        </p:txBody>
      </p:sp>
      <p:sp>
        <p:nvSpPr>
          <p:cNvPr id="4" name="Fußzeilenplatzhalter 3">
            <a:extLst>
              <a:ext uri="{FF2B5EF4-FFF2-40B4-BE49-F238E27FC236}">
                <a16:creationId xmlns:a16="http://schemas.microsoft.com/office/drawing/2014/main" id="{AD12ED14-DCFC-E03A-6997-26EBC25CF12E}"/>
              </a:ext>
            </a:extLst>
          </p:cNvPr>
          <p:cNvSpPr>
            <a:spLocks noGrp="1"/>
          </p:cNvSpPr>
          <p:nvPr>
            <p:ph type="ftr" sz="quarter" idx="11"/>
          </p:nvPr>
        </p:nvSpPr>
        <p:spPr/>
        <p:txBody>
          <a:bodyPr/>
          <a:lstStyle/>
          <a:p>
            <a:r>
              <a:rPr lang="de-DE"/>
              <a:t>Sozialkommission Thunstetten</a:t>
            </a:r>
          </a:p>
        </p:txBody>
      </p:sp>
      <p:sp>
        <p:nvSpPr>
          <p:cNvPr id="5" name="Foliennummernplatzhalter 4">
            <a:extLst>
              <a:ext uri="{FF2B5EF4-FFF2-40B4-BE49-F238E27FC236}">
                <a16:creationId xmlns:a16="http://schemas.microsoft.com/office/drawing/2014/main" id="{3CFEC7AD-4419-C308-8C13-B8C857D0D5B4}"/>
              </a:ext>
            </a:extLst>
          </p:cNvPr>
          <p:cNvSpPr>
            <a:spLocks noGrp="1"/>
          </p:cNvSpPr>
          <p:nvPr>
            <p:ph type="sldNum" sz="quarter" idx="12"/>
          </p:nvPr>
        </p:nvSpPr>
        <p:spPr/>
        <p:txBody>
          <a:bodyPr/>
          <a:lstStyle/>
          <a:p>
            <a:fld id="{FE8276A3-3FA0-4D57-8501-6AF911820F83}" type="slidenum">
              <a:rPr lang="de-DE" smtClean="0"/>
              <a:t>8</a:t>
            </a:fld>
            <a:endParaRPr lang="de-DE"/>
          </a:p>
        </p:txBody>
      </p:sp>
      <p:graphicFrame>
        <p:nvGraphicFramePr>
          <p:cNvPr id="24" name="Inhaltsplatzhalter 2">
            <a:extLst>
              <a:ext uri="{FF2B5EF4-FFF2-40B4-BE49-F238E27FC236}">
                <a16:creationId xmlns:a16="http://schemas.microsoft.com/office/drawing/2014/main" id="{1F7EA989-0E3A-9FE2-31C5-C360749C4059}"/>
              </a:ext>
            </a:extLst>
          </p:cNvPr>
          <p:cNvGraphicFramePr>
            <a:graphicFrameLocks noGrp="1"/>
          </p:cNvGraphicFramePr>
          <p:nvPr>
            <p:ph idx="4294967295"/>
            <p:extLst>
              <p:ext uri="{D42A27DB-BD31-4B8C-83A1-F6EECF244321}">
                <p14:modId xmlns:p14="http://schemas.microsoft.com/office/powerpoint/2010/main" val="989750164"/>
              </p:ext>
            </p:extLst>
          </p:nvPr>
        </p:nvGraphicFramePr>
        <p:xfrm>
          <a:off x="622148" y="2045411"/>
          <a:ext cx="11237912" cy="4475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el 1">
            <a:extLst>
              <a:ext uri="{FF2B5EF4-FFF2-40B4-BE49-F238E27FC236}">
                <a16:creationId xmlns:a16="http://schemas.microsoft.com/office/drawing/2014/main" id="{E1D3FA13-2095-87CA-CB45-44430059AE2A}"/>
              </a:ext>
            </a:extLst>
          </p:cNvPr>
          <p:cNvSpPr txBox="1">
            <a:spLocks/>
          </p:cNvSpPr>
          <p:nvPr/>
        </p:nvSpPr>
        <p:spPr>
          <a:xfrm>
            <a:off x="411577" y="585020"/>
            <a:ext cx="7741823" cy="12350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CH" sz="4000" dirty="0"/>
              <a:t>Pflege- und Betreuung in der Familie</a:t>
            </a:r>
          </a:p>
          <a:p>
            <a:r>
              <a:rPr lang="de-DE" sz="4000" dirty="0"/>
              <a:t>oder nahen Umfeld</a:t>
            </a:r>
          </a:p>
        </p:txBody>
      </p:sp>
      <p:pic>
        <p:nvPicPr>
          <p:cNvPr id="13" name="Inhaltsplatzhalter 4" descr="Ein Bild, das Text, Logo, Symbol, Schrift enthält.&#10;&#10;Automatisch generierte Beschreibung">
            <a:extLst>
              <a:ext uri="{FF2B5EF4-FFF2-40B4-BE49-F238E27FC236}">
                <a16:creationId xmlns:a16="http://schemas.microsoft.com/office/drawing/2014/main" id="{356D911E-1F32-D327-290F-2CC2A81594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71931" y="394601"/>
            <a:ext cx="2988129" cy="854529"/>
          </a:xfrm>
          <a:prstGeom prst="rect">
            <a:avLst/>
          </a:prstGeom>
        </p:spPr>
      </p:pic>
      <p:sp>
        <p:nvSpPr>
          <p:cNvPr id="16" name="Textfeld 15">
            <a:extLst>
              <a:ext uri="{FF2B5EF4-FFF2-40B4-BE49-F238E27FC236}">
                <a16:creationId xmlns:a16="http://schemas.microsoft.com/office/drawing/2014/main" id="{0727E9F4-B8AF-37C5-11E4-F9A34D80BB5C}"/>
              </a:ext>
            </a:extLst>
          </p:cNvPr>
          <p:cNvSpPr txBox="1"/>
          <p:nvPr/>
        </p:nvSpPr>
        <p:spPr>
          <a:xfrm>
            <a:off x="477044" y="2205677"/>
            <a:ext cx="5823930" cy="369332"/>
          </a:xfrm>
          <a:prstGeom prst="rect">
            <a:avLst/>
          </a:prstGeom>
          <a:noFill/>
        </p:spPr>
        <p:txBody>
          <a:bodyPr wrap="square" rtlCol="0">
            <a:spAutoFit/>
          </a:bodyPr>
          <a:lstStyle/>
          <a:p>
            <a:r>
              <a:rPr lang="de-CH" dirty="0"/>
              <a:t>Ein Blick auf die </a:t>
            </a:r>
            <a:r>
              <a:rPr lang="de-CH" b="1" dirty="0"/>
              <a:t>wichtige Rolle pflegender Angehöriger</a:t>
            </a:r>
            <a:r>
              <a:rPr lang="de-CH" dirty="0"/>
              <a:t>:</a:t>
            </a:r>
            <a:endParaRPr lang="de-DE" dirty="0"/>
          </a:p>
        </p:txBody>
      </p:sp>
    </p:spTree>
    <p:extLst>
      <p:ext uri="{BB962C8B-B14F-4D97-AF65-F5344CB8AC3E}">
        <p14:creationId xmlns:p14="http://schemas.microsoft.com/office/powerpoint/2010/main" val="1019447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4715F-5124-873C-548B-DF25F0DB8743}"/>
            </a:ext>
          </a:extLst>
        </p:cNvPr>
        <p:cNvGrpSpPr/>
        <p:nvPr/>
      </p:nvGrpSpPr>
      <p:grpSpPr>
        <a:xfrm>
          <a:off x="0" y="0"/>
          <a:ext cx="0" cy="0"/>
          <a:chOff x="0" y="0"/>
          <a:chExt cx="0" cy="0"/>
        </a:xfrm>
      </p:grpSpPr>
      <p:pic>
        <p:nvPicPr>
          <p:cNvPr id="5" name="Inhaltsplatzhalter 4" descr="Ein Bild, das Text, Logo, Symbol, Schrift enthält.&#10;&#10;Automatisch generierte Beschreibung">
            <a:extLst>
              <a:ext uri="{FF2B5EF4-FFF2-40B4-BE49-F238E27FC236}">
                <a16:creationId xmlns:a16="http://schemas.microsoft.com/office/drawing/2014/main" id="{8952E57A-179D-73F2-39C3-28A39A15357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71931" y="394601"/>
            <a:ext cx="2988129" cy="854529"/>
          </a:xfrm>
          <a:prstGeom prst="rect">
            <a:avLst/>
          </a:prstGeom>
        </p:spPr>
      </p:pic>
      <p:sp>
        <p:nvSpPr>
          <p:cNvPr id="6" name="Titel 1">
            <a:extLst>
              <a:ext uri="{FF2B5EF4-FFF2-40B4-BE49-F238E27FC236}">
                <a16:creationId xmlns:a16="http://schemas.microsoft.com/office/drawing/2014/main" id="{5855139C-A535-C671-2073-91D216FA10AF}"/>
              </a:ext>
            </a:extLst>
          </p:cNvPr>
          <p:cNvSpPr txBox="1">
            <a:spLocks/>
          </p:cNvSpPr>
          <p:nvPr/>
        </p:nvSpPr>
        <p:spPr>
          <a:xfrm>
            <a:off x="411577" y="585020"/>
            <a:ext cx="5804665" cy="8209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e-CH" sz="4000" dirty="0"/>
              <a:t>Ziele des Abends</a:t>
            </a:r>
            <a:endParaRPr lang="de-DE" sz="4000" dirty="0"/>
          </a:p>
        </p:txBody>
      </p:sp>
      <p:sp>
        <p:nvSpPr>
          <p:cNvPr id="25" name="Textfeld 24">
            <a:extLst>
              <a:ext uri="{FF2B5EF4-FFF2-40B4-BE49-F238E27FC236}">
                <a16:creationId xmlns:a16="http://schemas.microsoft.com/office/drawing/2014/main" id="{FDACCEBF-9B8E-BB4E-526B-19E0F81A13B1}"/>
              </a:ext>
            </a:extLst>
          </p:cNvPr>
          <p:cNvSpPr txBox="1"/>
          <p:nvPr/>
        </p:nvSpPr>
        <p:spPr>
          <a:xfrm>
            <a:off x="411577" y="1811797"/>
            <a:ext cx="10510889" cy="3600986"/>
          </a:xfrm>
          <a:prstGeom prst="rect">
            <a:avLst/>
          </a:prstGeom>
          <a:noFill/>
        </p:spPr>
        <p:txBody>
          <a:bodyPr wrap="square" rtlCol="0">
            <a:spAutoFit/>
          </a:bodyPr>
          <a:lstStyle/>
          <a:p>
            <a:pPr>
              <a:spcBef>
                <a:spcPts val="600"/>
              </a:spcBef>
              <a:spcAft>
                <a:spcPts val="600"/>
              </a:spcAft>
            </a:pPr>
            <a:r>
              <a:rPr lang="de-CH" sz="2400" dirty="0">
                <a:sym typeface="Wingdings" panose="05000000000000000000" pitchFamily="2" charset="2"/>
              </a:rPr>
              <a:t> Unterstützung für die Phase der Hilfslosigkeit bieten</a:t>
            </a:r>
            <a:endParaRPr lang="de-CH" sz="2400" dirty="0"/>
          </a:p>
          <a:p>
            <a:pPr marL="914400" lvl="1" indent="-457200">
              <a:spcBef>
                <a:spcPts val="600"/>
              </a:spcBef>
              <a:spcAft>
                <a:spcPts val="600"/>
              </a:spcAft>
              <a:buFontTx/>
              <a:buChar char="-"/>
            </a:pPr>
            <a:r>
              <a:rPr lang="de-CH" sz="2400" dirty="0"/>
              <a:t>Information über Arbeit SOK rund um Sorgende Gemeinschaft</a:t>
            </a:r>
          </a:p>
          <a:p>
            <a:pPr marL="914400" lvl="1" indent="-457200">
              <a:spcBef>
                <a:spcPts val="600"/>
              </a:spcBef>
              <a:spcAft>
                <a:spcPts val="600"/>
              </a:spcAft>
              <a:buFontTx/>
              <a:buChar char="-"/>
            </a:pPr>
            <a:r>
              <a:rPr lang="de-CH" sz="2400" dirty="0"/>
              <a:t>Überblick zu gesamtheitlichen, regionalen Pflegeangeboten zuhause</a:t>
            </a:r>
          </a:p>
          <a:p>
            <a:pPr marL="1371600" lvl="2" indent="-457200">
              <a:spcBef>
                <a:spcPts val="600"/>
              </a:spcBef>
              <a:spcAft>
                <a:spcPts val="600"/>
              </a:spcAft>
              <a:buFontTx/>
              <a:buChar char="-"/>
            </a:pPr>
            <a:r>
              <a:rPr lang="de-CH" sz="2400" dirty="0"/>
              <a:t>Für die Gepflegten</a:t>
            </a:r>
          </a:p>
          <a:p>
            <a:pPr marL="1371600" lvl="2" indent="-457200">
              <a:spcBef>
                <a:spcPts val="600"/>
              </a:spcBef>
              <a:spcAft>
                <a:spcPts val="600"/>
              </a:spcAft>
              <a:buFontTx/>
              <a:buChar char="-"/>
            </a:pPr>
            <a:r>
              <a:rPr lang="de-CH" sz="2400" dirty="0"/>
              <a:t>Für die Angehörigen -&gt; Entlastungsangebote</a:t>
            </a:r>
          </a:p>
          <a:p>
            <a:pPr marL="914400" lvl="1" indent="-457200">
              <a:spcBef>
                <a:spcPts val="600"/>
              </a:spcBef>
              <a:spcAft>
                <a:spcPts val="600"/>
              </a:spcAft>
              <a:buFontTx/>
              <a:buChar char="-"/>
            </a:pPr>
            <a:r>
              <a:rPr lang="de-CH" sz="2400" dirty="0"/>
              <a:t>Kontaktstellen mitteilen</a:t>
            </a:r>
          </a:p>
          <a:p>
            <a:pPr marL="914400" lvl="1" indent="-457200">
              <a:spcBef>
                <a:spcPts val="600"/>
              </a:spcBef>
              <a:spcAft>
                <a:spcPts val="600"/>
              </a:spcAft>
              <a:buFontTx/>
              <a:buChar char="-"/>
            </a:pPr>
            <a:r>
              <a:rPr lang="de-CH" sz="2400" dirty="0"/>
              <a:t>Austausch – Mitteilen weiterer Bedürfnisse</a:t>
            </a:r>
          </a:p>
        </p:txBody>
      </p:sp>
      <p:sp>
        <p:nvSpPr>
          <p:cNvPr id="2" name="Datumsplatzhalter 1">
            <a:extLst>
              <a:ext uri="{FF2B5EF4-FFF2-40B4-BE49-F238E27FC236}">
                <a16:creationId xmlns:a16="http://schemas.microsoft.com/office/drawing/2014/main" id="{03F0150F-EAC0-06FE-D336-96B0E7E103BF}"/>
              </a:ext>
            </a:extLst>
          </p:cNvPr>
          <p:cNvSpPr>
            <a:spLocks noGrp="1"/>
          </p:cNvSpPr>
          <p:nvPr>
            <p:ph type="dt" sz="half" idx="10"/>
          </p:nvPr>
        </p:nvSpPr>
        <p:spPr/>
        <p:txBody>
          <a:bodyPr/>
          <a:lstStyle/>
          <a:p>
            <a:r>
              <a:rPr lang="de-DE"/>
              <a:t>05.11.2024</a:t>
            </a:r>
          </a:p>
        </p:txBody>
      </p:sp>
      <p:sp>
        <p:nvSpPr>
          <p:cNvPr id="3" name="Fußzeilenplatzhalter 2">
            <a:extLst>
              <a:ext uri="{FF2B5EF4-FFF2-40B4-BE49-F238E27FC236}">
                <a16:creationId xmlns:a16="http://schemas.microsoft.com/office/drawing/2014/main" id="{414CC99D-CBA0-BDFD-4C1D-18C86A68AC4B}"/>
              </a:ext>
            </a:extLst>
          </p:cNvPr>
          <p:cNvSpPr>
            <a:spLocks noGrp="1"/>
          </p:cNvSpPr>
          <p:nvPr>
            <p:ph type="ftr" sz="quarter" idx="11"/>
          </p:nvPr>
        </p:nvSpPr>
        <p:spPr/>
        <p:txBody>
          <a:bodyPr/>
          <a:lstStyle/>
          <a:p>
            <a:r>
              <a:rPr lang="de-DE"/>
              <a:t>Sozialkommission Thunstetten</a:t>
            </a:r>
          </a:p>
        </p:txBody>
      </p:sp>
      <p:sp>
        <p:nvSpPr>
          <p:cNvPr id="4" name="Foliennummernplatzhalter 3">
            <a:extLst>
              <a:ext uri="{FF2B5EF4-FFF2-40B4-BE49-F238E27FC236}">
                <a16:creationId xmlns:a16="http://schemas.microsoft.com/office/drawing/2014/main" id="{FC19373B-4E7A-0289-8BD1-5E043C670FEC}"/>
              </a:ext>
            </a:extLst>
          </p:cNvPr>
          <p:cNvSpPr>
            <a:spLocks noGrp="1"/>
          </p:cNvSpPr>
          <p:nvPr>
            <p:ph type="sldNum" sz="quarter" idx="12"/>
          </p:nvPr>
        </p:nvSpPr>
        <p:spPr/>
        <p:txBody>
          <a:bodyPr/>
          <a:lstStyle/>
          <a:p>
            <a:fld id="{FE8276A3-3FA0-4D57-8501-6AF911820F83}" type="slidenum">
              <a:rPr lang="de-DE" smtClean="0"/>
              <a:t>9</a:t>
            </a:fld>
            <a:endParaRPr lang="de-DE"/>
          </a:p>
        </p:txBody>
      </p:sp>
    </p:spTree>
    <p:extLst>
      <p:ext uri="{BB962C8B-B14F-4D97-AF65-F5344CB8AC3E}">
        <p14:creationId xmlns:p14="http://schemas.microsoft.com/office/powerpoint/2010/main" val="28522017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3.9"/>
</p:tagLst>
</file>

<file path=ppt/tags/tag2.xml><?xml version="1.0" encoding="utf-8"?>
<p:tagLst xmlns:a="http://schemas.openxmlformats.org/drawingml/2006/main" xmlns:r="http://schemas.openxmlformats.org/officeDocument/2006/relationships" xmlns:p="http://schemas.openxmlformats.org/presentationml/2006/main">
  <p:tag name="TIMING" val="|53.9"/>
</p:tagLst>
</file>

<file path=ppt/tags/tag3.xml><?xml version="1.0" encoding="utf-8"?>
<p:tagLst xmlns:a="http://schemas.openxmlformats.org/drawingml/2006/main" xmlns:r="http://schemas.openxmlformats.org/officeDocument/2006/relationships" xmlns:p="http://schemas.openxmlformats.org/presentationml/2006/main">
  <p:tag name="TIMING" val="|53.9"/>
</p:tagLst>
</file>

<file path=ppt/theme/theme1.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Rückblick">
  <a:themeElements>
    <a:clrScheme name="Blaugrü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1_Rückblick">
  <a:themeElements>
    <a:clrScheme name="Blaugrü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ückblick">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Präsentation6" id="{4C36E177-7A20-402B-BC29-E6ED77E8F4F0}" vid="{03D4B48D-E062-4614-899C-9871F11EC571}"/>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2438</Words>
  <Application>Microsoft Office PowerPoint</Application>
  <PresentationFormat>Breitbild</PresentationFormat>
  <Paragraphs>507</Paragraphs>
  <Slides>52</Slides>
  <Notes>17</Notes>
  <HiddenSlides>1</HiddenSlides>
  <MMClips>0</MMClips>
  <ScaleCrop>false</ScaleCrop>
  <HeadingPairs>
    <vt:vector size="6" baseType="variant">
      <vt:variant>
        <vt:lpstr>Verwendete Schriftarten</vt:lpstr>
      </vt:variant>
      <vt:variant>
        <vt:i4>8</vt:i4>
      </vt:variant>
      <vt:variant>
        <vt:lpstr>Design</vt:lpstr>
      </vt:variant>
      <vt:variant>
        <vt:i4>3</vt:i4>
      </vt:variant>
      <vt:variant>
        <vt:lpstr>Folientitel</vt:lpstr>
      </vt:variant>
      <vt:variant>
        <vt:i4>52</vt:i4>
      </vt:variant>
    </vt:vector>
  </HeadingPairs>
  <TitlesOfParts>
    <vt:vector size="63" baseType="lpstr">
      <vt:lpstr>Aptos</vt:lpstr>
      <vt:lpstr>Aptos Display</vt:lpstr>
      <vt:lpstr>Arial</vt:lpstr>
      <vt:lpstr>Calibri</vt:lpstr>
      <vt:lpstr>Google Sans</vt:lpstr>
      <vt:lpstr>Raleway</vt:lpstr>
      <vt:lpstr>Roboto</vt:lpstr>
      <vt:lpstr>Wingdings</vt:lpstr>
      <vt:lpstr>Office</vt:lpstr>
      <vt:lpstr>Rückblick</vt:lpstr>
      <vt:lpstr>1_Rückblick</vt:lpstr>
      <vt:lpstr>PowerPoint-Präsentation</vt:lpstr>
      <vt:lpstr>Programm</vt:lpstr>
      <vt:lpstr>Begrüssung und Vorstellung</vt:lpstr>
      <vt:lpstr>Motivation SOK Sorgende Gemeinschaften</vt:lpstr>
      <vt:lpstr>Sorgende Gemeinschaften</vt:lpstr>
      <vt:lpstr>PowerPoint-Präsentation</vt:lpstr>
      <vt:lpstr>PowerPoint-Präsentation</vt:lpstr>
      <vt:lpstr>PowerPoint-Präsentation</vt:lpstr>
      <vt:lpstr>PowerPoint-Präsentation</vt:lpstr>
      <vt:lpstr>Austausch &amp; Erwartungen</vt:lpstr>
      <vt:lpstr>Entlastungsangebote für Angehörige</vt:lpstr>
      <vt:lpstr>Entlastungdienst Bern</vt:lpstr>
      <vt:lpstr>Psychische Gesundheit</vt:lpstr>
      <vt:lpstr>Pflegewegweiser, Arana Care, …</vt:lpstr>
      <vt:lpstr>Angebote und Leistungen Spitex Oberaargau</vt:lpstr>
      <vt:lpstr>Wer wir sind – Was wir tun</vt:lpstr>
      <vt:lpstr>Wer wir sind</vt:lpstr>
      <vt:lpstr>Nonprofit-Spitex</vt:lpstr>
      <vt:lpstr>Facts &amp; Figures</vt:lpstr>
      <vt:lpstr>Versorgungsgebiet</vt:lpstr>
      <vt:lpstr>PowerPoint-Präsentation</vt:lpstr>
      <vt:lpstr> Was wir tun</vt:lpstr>
      <vt:lpstr>Unsere Dienstleistungen </vt:lpstr>
      <vt:lpstr>Unsere Dienstleistungen </vt:lpstr>
      <vt:lpstr>Unsere Dienstleistungen </vt:lpstr>
      <vt:lpstr>Unsere Dienstleistungen </vt:lpstr>
      <vt:lpstr>Fokus Betreuung </vt:lpstr>
      <vt:lpstr>Fokus Pflegende Angehörige </vt:lpstr>
      <vt:lpstr>Fokus FairCare@Home </vt:lpstr>
      <vt:lpstr>PowerPoint-Präsentation</vt:lpstr>
      <vt:lpstr>Häufig gestellte Fragen  </vt:lpstr>
      <vt:lpstr>Wer kann Spitex-Leistungen anfordern? </vt:lpstr>
      <vt:lpstr>Wie werden Spitex-Leistungen angefordert? </vt:lpstr>
      <vt:lpstr>Wo hat die Spitex ihre Grenzen? </vt:lpstr>
      <vt:lpstr>Wer bezahlt Spitex-Leistungen?  </vt:lpstr>
      <vt:lpstr>Wer bezahlt Spitex-Leistungen? </vt:lpstr>
      <vt:lpstr>Ihre Fragen </vt:lpstr>
      <vt:lpstr>Fragen und Feedback</vt:lpstr>
      <vt:lpstr>Ergänzende Angebote zur Spitex</vt:lpstr>
      <vt:lpstr>Tagesstätte (TABEO)</vt:lpstr>
      <vt:lpstr>Ferienbett</vt:lpstr>
      <vt:lpstr>Fahrdienst SRK</vt:lpstr>
      <vt:lpstr>Besuchsdienst SRK</vt:lpstr>
      <vt:lpstr>Seniorenbrügg (Senioren für Senioren)</vt:lpstr>
      <vt:lpstr>Einsamkeit – Möglichkeiten dagegen</vt:lpstr>
      <vt:lpstr>Kontaktstellen</vt:lpstr>
      <vt:lpstr>Gemeindehomepage</vt:lpstr>
      <vt:lpstr>PowerPoint-Präsentation</vt:lpstr>
      <vt:lpstr>Pro Senectute</vt:lpstr>
      <vt:lpstr>Weitere hilfreiche Anlaufstellen</vt:lpstr>
      <vt:lpstr>ABSCHLUSS</vt:lpstr>
      <vt:lpstr>Apéro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Programm (Inhalt in Stichworten)</dc:title>
  <dc:creator>Karin Rodel</dc:creator>
  <cp:lastModifiedBy>Stephan Häring</cp:lastModifiedBy>
  <cp:revision>39</cp:revision>
  <dcterms:created xsi:type="dcterms:W3CDTF">2024-09-29T10:16:09Z</dcterms:created>
  <dcterms:modified xsi:type="dcterms:W3CDTF">2024-11-05T21:19:31Z</dcterms:modified>
</cp:coreProperties>
</file>